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embeddedFontLst>
    <p:embeddedFont>
      <p:font typeface="Roboto Medium"/>
      <p:regular r:id="rId52"/>
      <p:bold r:id="rId53"/>
      <p:italic r:id="rId54"/>
      <p:boldItalic r:id="rId55"/>
    </p:embeddedFont>
    <p:embeddedFont>
      <p:font typeface="Roboto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0F5FCFD-6B01-4E8B-833D-63D59E98B9D9}">
  <a:tblStyle styleId="{C0F5FCFD-6B01-4E8B-833D-63D59E98B9D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RobotoMedium-bold.fntdata"/><Relationship Id="rId52" Type="http://schemas.openxmlformats.org/officeDocument/2006/relationships/font" Target="fonts/RobotoMedium-regular.fntdata"/><Relationship Id="rId11" Type="http://schemas.openxmlformats.org/officeDocument/2006/relationships/slide" Target="slides/slide6.xml"/><Relationship Id="rId55" Type="http://schemas.openxmlformats.org/officeDocument/2006/relationships/font" Target="fonts/RobotoMedium-boldItalic.fntdata"/><Relationship Id="rId10" Type="http://schemas.openxmlformats.org/officeDocument/2006/relationships/slide" Target="slides/slide5.xml"/><Relationship Id="rId54" Type="http://schemas.openxmlformats.org/officeDocument/2006/relationships/font" Target="fonts/RobotoMedium-italic.fntdata"/><Relationship Id="rId13" Type="http://schemas.openxmlformats.org/officeDocument/2006/relationships/slide" Target="slides/slide8.xml"/><Relationship Id="rId57" Type="http://schemas.openxmlformats.org/officeDocument/2006/relationships/font" Target="fonts/Roboto-bold.fntdata"/><Relationship Id="rId12" Type="http://schemas.openxmlformats.org/officeDocument/2006/relationships/slide" Target="slides/slide7.xml"/><Relationship Id="rId56" Type="http://schemas.openxmlformats.org/officeDocument/2006/relationships/font" Target="fonts/Roboto-regular.fntdata"/><Relationship Id="rId15" Type="http://schemas.openxmlformats.org/officeDocument/2006/relationships/slide" Target="slides/slide10.xml"/><Relationship Id="rId59" Type="http://schemas.openxmlformats.org/officeDocument/2006/relationships/font" Target="fonts/Roboto-boldItalic.fntdata"/><Relationship Id="rId14" Type="http://schemas.openxmlformats.org/officeDocument/2006/relationships/slide" Target="slides/slide9.xml"/><Relationship Id="rId58" Type="http://schemas.openxmlformats.org/officeDocument/2006/relationships/font" Target="fonts/Robo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안녕하세요. K-Learning AI 솔루션 발표를 진행하게된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팀장 최지원 입니다.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d42a2da12_3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dd42a2da12_3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서비스는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문제 정의,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데이터셋 구축,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모델 개발,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서비스 구현으로 기획되었습니다.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dd42a2da12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1dd42a2da12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데이터 탐색 및 전처리 부분에 대해 말씀드리겠습니다.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0fbe48fb8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20fbe48fb8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저희팀이 주로 사용한 데이터는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데이콘에서 열린 문장 유형 분류 AI 경진대회 데이터 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/>
              <a:t>유형, 시제, 극성, 확실성 이렇게 크게 4가지로 나눠져 있고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각 레이블별 카테고리들은 화면과 같이 구성되어 있습니다.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dd42a2da12_3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1dd42a2da12_3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레이블들을 확인한 후 데이터가 어떻게 이루어져있는지 살펴보았는데요.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히스토그램으로 시각화를 한 결과,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90% 이상의 데이터들의 문장 길이가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100을 넘지 않는 것을 알게 되었으며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countplot을 사용하여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데이터들이 4개의 레이블 안에서 어떻게 분포되어있는지 확인할 수 있었습니다.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레이블 시각화 결과는 보시다시피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심한 불균형이 있는것으로 확인되었습니다.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또 다른 특징으로는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데이터는 전부 뉴스 데이터로 이루어져있어서,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맞춤법에 대한 전처리 작업을 따로 진행하지 않았습니다.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0fbe48fb8b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g20fbe48fb8b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이 데이터가 4가지 레이블로 나누어져 있지만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실제로 들여다보면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어떤 기준으로 이러한 카테고리들이 붙게 되었는지 의아한 부분이 많았습니다.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한국인인 저희가 봐도 헷갈리는데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학습자 입장에서는 얼마나 혼라스러울까요.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그래서 이러한 혼란을 줄이고자 각 레이블별로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저희가 정한 기준을 두고 정의를 내리는 작업을 진행하게 되었습니다.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f376ddc562_6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1f376ddc562_6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레이블별 정의를 내리기위해 가장 먼저 어미 분석을 진행하였습니다.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로베르타 스몰 모델을 이용하여 오답노트를 만들고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회의를 통해 정의를 내렸습니다.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하지만 시제 레이블를 제외한 나머지 레이블에서는 구분 어려워서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다른 데이터 탐색 방법이 필요했습니다.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f376ddc562_6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1f376ddc562_6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그래서 사용한 2번째 방법은 키위 형태소 분석 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키위 형태소 분석이란?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코엔엘피와 소엔엘피의 장점만을 가지고 만든 한국어 형태소 분석기 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0fbe48fb8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20fbe48fb8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키위 형태소 분석을 통해 각 레이블별로 동시출현 네트워크를 시각화하였고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이 시각화를 바탕으로 레이블별 정의를 내렸습니다.</a:t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데이터를 분석한 결과,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영화, 한국, 미국, 중국 등의 단어가 많이 출현한것을 보고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뉴스 데이터의 내용이 많이 편중되어 있다는 것을 알게 되었습니다.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하지만 이 방법 역시 논리적으로 정의를 내리기 보단 주관적인 판단이 더 강했기에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레이블별 정의를 어떻게 하면 더 논리적으로 정의할 수 있을까 고민이 되었습니다.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f376ddc562_6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g1f376ddc562_6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데이터 탐색의 논리성을 키우고자 텍스트 전처리를 위한 불용어 목록의 구축이라는 논문을 사용하여 불용어 목록을 구축하고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LDA를 통해 시각화 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LDA란?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문서의 집합으로부터 어떤 토픽이 존재하는지 알아내기 위한 알고리즘입니다.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999999"/>
                </a:solidFill>
              </a:rPr>
              <a:t>어떤 토픽과 단어에 대한 사전 정보가 없는 비지도 생성 모델이기 때문에</a:t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999999"/>
                </a:solidFill>
              </a:rPr>
              <a:t>각 토픽과 관련한 모든 단어를 쉽게 찾을 수 있다는 장점이 있습니다.</a:t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왼쪽에 시각화 결과를 보시겠습니다.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각 원과의 거리는 각 토픽들이 서로 얼마나 다른지 보여줍니다.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만약 두 개의 원이 겹친다면, 이 두 개의 토픽은 유사한 토픽이라는 의미입니다.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오른쪽에 막대 그래프는 토픽을 형성하는 키워드를 확인 할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f376ddc562_6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g1f376ddc562_6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이렇게 분석한 레이블별 정의는 엑셀 파일로 정리해두었습니다.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어미분석, 문맥 네트워크 분석, LDA로 3차례 데이터 탐색을 한 결과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각각의 분석에서 나왔던 특징들이 비슷하게 발견되었습니다.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dd42a2da12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1dd42a2da12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본격적인 발표에 앞서 저희 팀을 소개하겠습니다.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팀 이름이 얼리버드인 이유는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학원 입실이 9시까지 이지만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저희 팀원들은 항상 남들보다 30분 일찍 입실하여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하루를 시작했습니다.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이러한 자발적인 모습을 보고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일찍 일어나는 새가 벌레를 잡는다 라는 말 문득 떠올라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얼리버드라는 팀명이 탄생하게 되었습니다.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0fbe48fb8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g20fbe48fb8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사용된 모델과 기술입니다.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0fbe48fb8b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g20fbe48fb8b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TTS 기술은 텍스트를 오디오 데이터로 바꿔주는 기술이며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서비스를 제작할때 받아쓰기에 사용되었습니다.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크롤링은 웹페이지에서 필요한 데이터를 그대로 가져오는 기술이며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다음 뉴스 카테고리를 가져올 때 사용되었습니다.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달리2는 영어 텍스트를 입력하거나 이미지 파일을 삽입하면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자동으로 그림을 생성해주는 기술이며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이미지 생성 문제에서 사용되었습니다.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dd42a2da12_3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g1dd42a2da12_3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분류 모델은 클루 로베르타 스몰을 사용하였으며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자세한 내용은 다음 슬라이드에서 설명하겠습니다.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마스크 모델은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문장 중간에 빈칸을 만들고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해당 빈칸에 어떤 단어가 적절할지 맞추는 모델이며,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sts 모델은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입력된 문장과 주어진 문장간의 유사도를 볼 때 사용됩니다.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QA 모델은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문장과 단락의 의미 검색을 위해 설계되었으며,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T5 문서 요약 모델은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사용자가 요약한 내용과의 유사도를 측정하는 모델입니다.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질문 생성 모델은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rgbClr val="BEBEBE"/>
                </a:solidFill>
              </a:rPr>
              <a:t>BERT 기반으로</a:t>
            </a:r>
            <a:r>
              <a:rPr lang="es">
                <a:solidFill>
                  <a:schemeClr val="dk1"/>
                </a:solidFill>
              </a:rPr>
              <a:t> 문단을 주면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그 문단에서 나올 수 있는 질문들을 자동으로 생성하는 모델이며,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MRC 모델은 </a:t>
            </a:r>
            <a:r>
              <a:rPr lang="es">
                <a:solidFill>
                  <a:srgbClr val="BEBEBE"/>
                </a:solidFill>
              </a:rPr>
              <a:t>BERT 기반으로</a:t>
            </a:r>
            <a:r>
              <a:rPr lang="es">
                <a:solidFill>
                  <a:schemeClr val="dk1"/>
                </a:solidFill>
              </a:rPr>
              <a:t> 사람이 하는 질문과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주어진 대상문서의 내용을 기계가 이해하고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자동으로 대답할 수 있는 모델입니다.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f376ddc562_6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f376ddc562_6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로베르타 스몰의 모델을 설명하기 전에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이 모델의 기반이 되는 클루에 대해 먼저 소개하겠습니다.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클루는 한국어 언어 모델의 공정한 평가를 위한 목적으로 만들어진 벤치마크이며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총 8개 종류의 데이터셋으로 구성되었습니다.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이 데이터셋을 만든 연구팀은 baseline model로 클루 로베르타 모델을 사용했고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저희팀은 이 모델을 프로젝트에 사용했습니다.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A0A0A0"/>
                </a:solidFill>
              </a:rPr>
              <a:t>벤치마크란 영상처리에서 MNIST,MS COCO, 자연어처리에서 GLUE, SqUAD, SST와 같이 labeling이 되어 있는 데이터셋을 의미하며 각종 모델들의 성능을 평가할 수 있는 데이터셋(벤치마크)를 의미합니다. </a:t>
            </a:r>
            <a:endParaRPr>
              <a:solidFill>
                <a:srgbClr val="A0A0A0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f376ddc562_1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f376ddc562_1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로베르타 </a:t>
            </a:r>
            <a:r>
              <a:rPr lang="es">
                <a:solidFill>
                  <a:srgbClr val="BEBEBE"/>
                </a:solidFill>
              </a:rPr>
              <a:t>(Robustly Optimized BERT Pretraining Approach)</a:t>
            </a:r>
            <a:r>
              <a:rPr lang="es">
                <a:solidFill>
                  <a:schemeClr val="dk1"/>
                </a:solidFill>
              </a:rPr>
              <a:t> 모델은 크게 3가지 size로 구성됩니다.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기존 BERT와 달리 로베르타는 마스킹이 고정되지 않아서 정확도가 </a:t>
            </a:r>
            <a:r>
              <a:rPr lang="es">
                <a:solidFill>
                  <a:schemeClr val="dk1"/>
                </a:solidFill>
              </a:rPr>
              <a:t>더 올라갈 수 있었습니다.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3가지 사이즈 중에서 로베르타 스몰 모델을 선택한 이유는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사용할수 있는 자원의 한계(google colab)를 고려할때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단시간 내에 다양한 테스크의 구현을 하기 위해서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small 버전을 이용해서 다운스크림 테스크를 구현했습니다.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A0A0A0"/>
                </a:solidFill>
              </a:rPr>
              <a:t>downstream task 뜻</a:t>
            </a:r>
            <a:endParaRPr>
              <a:solidFill>
                <a:srgbClr val="A0A0A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A0A0A0"/>
                </a:solidFill>
              </a:rPr>
              <a:t>최종적으로해결하고자 하는 작업</a:t>
            </a:r>
            <a:endParaRPr>
              <a:solidFill>
                <a:srgbClr val="A0A0A0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f376ddc562_6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f376ddc562_6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이제 클루 로베르타 스몰에 대한 코드를 설명하겠습니다.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hugginface에서 pretrain 된 모델을 가져오기 위해서 transformers를 설치합니다.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model은 pytorch를 사용해서 훈련하였습니다.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BEBEB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f376ddc562_6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f376ddc562_6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베이스 모델로 클루 로베르타 모델을 사용하였고 그에 맞추어</a:t>
            </a: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 토크나이저도 설정하였습니다.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다음으로 레이블 인코딩 작업을 진행하여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카테고리형 데이터를 수치형 데이터로 변환해주었습니다.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이 작업은 머신러닝 모델을 돌려보기 위한 필수 전처리 작업입니다.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BEBEBE"/>
                </a:solidFill>
              </a:rPr>
              <a:t>train / test / validation 데이터에 라벨링 작업을 수행합니다.</a:t>
            </a:r>
            <a:endParaRPr>
              <a:solidFill>
                <a:srgbClr val="BEBEB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f376ddc562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f376ddc562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custom dataset class를 생성하여 타겟 레이블들 설정해 주었습니다.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레이블은  멀티라벨, 멀티 클래스로 구성됩니다.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A0A0A0"/>
                </a:solidFill>
              </a:rPr>
              <a:t>타입(사실, 추론 , 예측, 대화)  // 극성(긍정 미정 부정) // 시제(과거 현재 미래) // 확실성(확실 불확실로)</a:t>
            </a:r>
            <a:endParaRPr>
              <a:solidFill>
                <a:srgbClr val="A0A0A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f376ddc562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f376ddc562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hugginface에서 기본적으로 pretrained 된 모델을 가져온 후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타겟 레이블을 출력으로 갖는 layer를 추가하여 CustomModel 클래스를 생성하였습니다.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f376ddc562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f376ddc562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label이 4개가 되며 각각 다른 loss가 발생되기 때문에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어떻게 loss를 설정할 것인가를 선택해야 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저희팀은 대회에서 score 기준인 곱연산을 통해서 loss를 설정했습니다.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f376ddc562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1f376ddc562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프로젝트 목차는 다음과 같습니다.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서비스 기획,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데이터 탐색 및 전처리,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사용된 모델과 기술,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서비스 제작,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서비스 기대 효과 및 개선점으로 진행되겠습니다.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f376ddc562_8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f376ddc562_8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마지막으로 만들어진 모델을 train 시키면 기본적인 모델 구축이 완성됩니다.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f376ddc56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f376ddc56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구축된 모델의 정확도를 올리기 위해서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저희팀은 첫번째 방법으로 데이터 증식을 사용하였습니다.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데이터 증식 방법을 사용하게 된 이유는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/>
              <a:t>카테고리들의 조합으로 봤을때 72가지의 조합이 가능하지만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화면과 같이 </a:t>
            </a:r>
            <a:r>
              <a:rPr lang="es"/>
              <a:t>대부분이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사실-긍정-과거-확실로 편중되어있는것을 볼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/>
              <a:t>심지어는 1개의 데이터만 존재하거나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없는 데이터들도 있었습니다.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f376ddc562_1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f376ddc562_1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따라서 이러한 편향된 데이터를 처리해주기 위해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데이터 증식을 사용하였습니다.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b="1" lang="es">
                <a:solidFill>
                  <a:schemeClr val="dk1"/>
                </a:solidFill>
              </a:rPr>
              <a:t>부족한 데이터는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랜덤교체, 랜덤삭제 작업을 통해서 데이터 증식 작업을 진행했으며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불용어 처리를 통해서 성능이 향상될 수 있는지도 탐색했습니다.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f376ddc562_1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f376ddc562_1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모델 정확도 향상을 위해 사용한 두번째 방법으로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 kfold와 앙상블을 사용하였습니다.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5 fold로 쪼갠 후 각각에 대한 model을 train하고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각각의 model 예측결과를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hard voting으로 ensemble 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그후에 데이콘에 모델을 제출하여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베이스 모델과 스코어를 비교해보니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0.72에서 0.74로 정확도가 향상되었습니다.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A0A0A0"/>
                </a:solidFill>
              </a:rPr>
              <a:t>hard voting</a:t>
            </a:r>
            <a:endParaRPr>
              <a:solidFill>
                <a:srgbClr val="A0A0A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A0A0A0"/>
                </a:solidFill>
              </a:rPr>
              <a:t>각각의 모델들이 결과를 예측하면 단순하게 가장 많은 표를 얻은 결과를 선택하는 것</a:t>
            </a:r>
            <a:endParaRPr>
              <a:solidFill>
                <a:srgbClr val="A0A0A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0A0A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A0A0A0"/>
                </a:solidFill>
              </a:rPr>
              <a:t>ensemble</a:t>
            </a:r>
            <a:endParaRPr>
              <a:solidFill>
                <a:srgbClr val="A0A0A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A0A0A0"/>
                </a:solidFill>
              </a:rPr>
              <a:t>쉽게 말하면 비슷한 무리들의 집합</a:t>
            </a:r>
            <a:endParaRPr>
              <a:solidFill>
                <a:srgbClr val="A0A0A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A0A0A0"/>
                </a:solidFill>
              </a:rPr>
              <a:t>즉, 우리는 단일 모델에서 나오는 성능의 결과를 기대하는 것이 아니라,</a:t>
            </a:r>
            <a:endParaRPr>
              <a:solidFill>
                <a:srgbClr val="A0A0A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A0A0A0"/>
                </a:solidFill>
              </a:rPr>
              <a:t>여러 개의 단일 모델들의 평균치를 내거나,</a:t>
            </a:r>
            <a:endParaRPr>
              <a:solidFill>
                <a:srgbClr val="A0A0A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A0A0A0"/>
                </a:solidFill>
              </a:rPr>
              <a:t>투표를 해서 다수결에 의한 결정을 하는 등</a:t>
            </a:r>
            <a:endParaRPr>
              <a:solidFill>
                <a:srgbClr val="A0A0A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A0A0A0"/>
                </a:solidFill>
              </a:rPr>
              <a:t>여러 모델들의 집단 지성을 활용하여 더나은 결과를 도출해 내는 것에 주 목적이다.</a:t>
            </a:r>
            <a:endParaRPr>
              <a:solidFill>
                <a:srgbClr val="A0A0A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A0A0A0"/>
                </a:solidFill>
              </a:rPr>
              <a:t>kfold와 augmentation을 추가할 경우 너무 시간이 오래 걸리는 관계로 </a:t>
            </a:r>
            <a:endParaRPr>
              <a:solidFill>
                <a:srgbClr val="A0A0A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A0A0A0"/>
                </a:solidFill>
              </a:rPr>
              <a:t>실행가능한 측면을 고려했을때</a:t>
            </a:r>
            <a:endParaRPr>
              <a:solidFill>
                <a:srgbClr val="A0A0A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A0A0A0"/>
                </a:solidFill>
              </a:rPr>
              <a:t>small 모델로 이후의 작업을 수행하였습니다.</a:t>
            </a:r>
            <a:endParaRPr>
              <a:solidFill>
                <a:srgbClr val="A0A0A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0A0A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A0A0A0"/>
                </a:solidFill>
              </a:rPr>
              <a:t>코랩 스탠다드 gpu 기준 train-test-split의 경우  </a:t>
            </a:r>
            <a:endParaRPr>
              <a:solidFill>
                <a:srgbClr val="A0A0A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A0A0A0"/>
                </a:solidFill>
              </a:rPr>
              <a:t>small모델은 30분 안쪽으로 train이 마무리 되었지만</a:t>
            </a:r>
            <a:endParaRPr>
              <a:solidFill>
                <a:srgbClr val="A0A0A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A0A0A0"/>
                </a:solidFill>
              </a:rPr>
              <a:t>large모델의 경우 하루정도가 소요되었습니다.</a:t>
            </a:r>
            <a:endParaRPr>
              <a:solidFill>
                <a:srgbClr val="A0A0A0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dd42a2da12_1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g1dd42a2da12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다음은 서비스 제작 입니다.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f376ddc562_1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지금 줌 채팅으로 링크를 보냈습니다.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엔지록 서버가 터질 수 있기에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기업 관계자분들만 접속하시고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다른 분들은 시연 영상으로 함께 해주시면 감사하겠습니다.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4" name="Google Shape;564;g1f376ddc562_1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dd42a2da12_2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학습자의 수준을 고려하여 단계별로 학습 솔루션을 제시했습니다.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레벨 1에서는 학습자의 흥미를 유발하기 위해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Kpop 가사로 한국어 공부를 기획했는데요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첫번째 문제는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TTS 기술을 사용하여 kpop 가사 일부분을 추출하여 mp3 녹음 파일로 저장후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생성된 음성을 듣고 받아쓰기 하는 형태 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두번째 문제는 마스크 모델을 사용하여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top_k로 500개 예측 단어를 출력 후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상위 3개와 하위 1개를 추출하여 객관식으로 주고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노래 가사 중 가장 어울리지 않는 단어를 선택해 달라는 형태 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세번째 문제는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추출한 가사를 영어로 번역한 후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달리2 기술을 사용하여 이미지를 생성하고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다음 이미지와 맞는 문장을 골라달라는 형태로 구성했습니다.</a:t>
            </a:r>
            <a:endParaRPr/>
          </a:p>
        </p:txBody>
      </p:sp>
      <p:sp>
        <p:nvSpPr>
          <p:cNvPr id="570" name="Google Shape;570;g1dd42a2da12_2_1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dd42a2da12_2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레벨 2에서는 살짝 난이도를 높여서 일상 대화를 통한 학습을 기획했습니다.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첫 번째 문제는 문장 유형을 분류하는 모델을 사용하여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앞서 구축한 레이블들을 객관식으로 주고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이 문장에 적합한 레이블을 고르는 문제입니다.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두 번째 문제는 비슷한 문장 선택하기 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대화 내용에서 5개의 문장을 추출한 후 STS Model을 사용하여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한 문장이 주어졌을 때 그 문장과 가장 비슷한 문장을 선택하는 문제입니다.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9E9E9E"/>
                </a:solidFill>
              </a:rPr>
              <a:t>(정답은 코사인 유사도를 활용하여 확인함.)</a:t>
            </a:r>
            <a:endParaRPr>
              <a:solidFill>
                <a:srgbClr val="9E9E9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세 번째는 QA 모델을 사용한 위로봇과 대화하기 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BERT의 문장 임베딩을 이용한 한국어 QA봇을 컨텐츠로 넣었습니다.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A0A0A0"/>
                </a:solidFill>
              </a:rPr>
              <a:t>유알엘 라이브를 통해 trian_data를 다운받음.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81" name="Google Shape;581;g1dd42a2da12_2_2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dd42a2da12_2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레벨 3에서는 마지막 단계인 만큼 뉴스 기사를 통한 한국어 공부를 기획했습니다.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첫 번째 문제는 카테고리 선택하기 이며,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뉴스의 내용을 보고 적절한 분류를 선택하는 문제입니다.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크롤링을 이용하여 실시간 다음 홈페이지에 있는 뉴스를 끌고와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매번 최신 뉴스로 학습할 수 있다는 장점이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두 번째 문제는 문장 요약하기 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학습자가 고른 뉴스를 요약하라는 문제를 주고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T5 model을 사용하여 얻은 요약 문장을 정답으로 지정했습니다.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채점 방식은 사용자가 요약한 문장과 모델로 얻은 요약 문장을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STS model을 사용하여 코사인 유사도를 측정하고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일정값을 넘기면 정답 처리하는 방식으로 설계되었습니다.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세 번째 문제 역시 문장 유형을 선택하는 문제이며,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뉴스 본문에 있는 문단을 랜덤하게 추출하여 T5 model로 요약한 뒤에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요약문을 가지고 문장 유형을 물어보는 문제입니다.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네 번째 문제는 큐앤에이 문제입니다.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BEBEBE"/>
                </a:solidFill>
              </a:rPr>
              <a:t>kobert-</a:t>
            </a:r>
            <a:r>
              <a:rPr lang="es">
                <a:solidFill>
                  <a:schemeClr val="dk1"/>
                </a:solidFill>
              </a:rPr>
              <a:t>QuestionGeneration을 사용하여 뉴스 문단의 내용에 맞는 질문을 생성하고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학습자가 질문에 대한 답을 작성하면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BEBEBE"/>
                </a:solidFill>
              </a:rPr>
              <a:t>klue-bert-base-aihub-</a:t>
            </a:r>
            <a:r>
              <a:rPr lang="es">
                <a:solidFill>
                  <a:schemeClr val="dk1"/>
                </a:solidFill>
              </a:rPr>
              <a:t>mrc 모델을 사용하여 생성된 답을 학습자에게 제시되도록 설계되었습니다.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888888"/>
                </a:solidFill>
              </a:rPr>
              <a:t>첫번째 문제</a:t>
            </a:r>
            <a:endParaRPr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888888"/>
                </a:solidFill>
              </a:rPr>
              <a:t>[문제 생성] 연합 뉴스 토픽 분류 라벨링 된 데이터 활용하여 카테고리 분류</a:t>
            </a:r>
            <a:endParaRPr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888888"/>
                </a:solidFill>
              </a:rPr>
              <a:t>다음 뉴스 실시간 크롤링 -&gt; 카테고리 라벨링</a:t>
            </a:r>
            <a:endParaRPr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888888"/>
                </a:solidFill>
              </a:rPr>
              <a:t>[채점] 뉴스를 읽고 해당 뉴스 카테고리 선택 &amp; 라벨링된 카테고리로 정답 확인</a:t>
            </a:r>
            <a:endParaRPr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888888"/>
                </a:solidFill>
              </a:rPr>
              <a:t>두번째 문제</a:t>
            </a:r>
            <a:endParaRPr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888888"/>
                </a:solidFill>
              </a:rPr>
              <a:t>label 되지 않은 데이터셋을 임의로 mask하여 train해서 생성에 이용</a:t>
            </a:r>
            <a:endParaRPr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888888"/>
                </a:solidFill>
              </a:rPr>
              <a:t>T5 Model을 사용하여 요약 -&gt; 정답</a:t>
            </a:r>
            <a:endParaRPr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888888"/>
                </a:solidFill>
              </a:rPr>
              <a:t>Text-to-Text Transfer Transformer-eenzeenee/t5-small-korean-summarization </a:t>
            </a:r>
            <a:endParaRPr b="1"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888888"/>
                </a:solidFill>
              </a:rPr>
              <a:t>사용자가 요약한 내용과 유사도를 측정 -&gt; STS 문장 단위 임베딩한 후 코사인 유사도 측정하여 일정값 (0.5)을 넘는 경우 정답으로 인정</a:t>
            </a:r>
            <a:endParaRPr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888888"/>
                </a:solidFill>
              </a:rPr>
              <a:t>세번째 문제</a:t>
            </a:r>
            <a:endParaRPr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888888"/>
                </a:solidFill>
              </a:rPr>
              <a:t>앞에서 구축한 문장 유형 분류 모델을 활용하여 문장이 하나 주어졌을 때 그 문장의 시제, 극성, 확실성 선택</a:t>
            </a:r>
            <a:endParaRPr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888888"/>
                </a:solidFill>
              </a:rPr>
              <a:t>이 문제는 문장유형분류AI경진대회 데이터 셋을 이용</a:t>
            </a:r>
            <a:endParaRPr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888888"/>
                </a:solidFill>
              </a:rPr>
              <a:t>klue/roberta-small모델에 downstream task를 fine tuning하여 만들어 보았습니다.</a:t>
            </a:r>
            <a:endParaRPr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888888"/>
                </a:solidFill>
              </a:rPr>
              <a:t>긍정, 부정, 미정의 경우 대회 데이터로는 부족하다고 판단하여</a:t>
            </a:r>
            <a:endParaRPr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888888"/>
                </a:solidFill>
              </a:rPr>
              <a:t>NSMC 데이터를 기존 모델에 다시 Training 한 후</a:t>
            </a:r>
            <a:endParaRPr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888888"/>
                </a:solidFill>
              </a:rPr>
              <a:t>score에 따라 긍정 &gt; 미정( 중간단계) &gt; 부정 순서로 라벨링 하였습니다.</a:t>
            </a:r>
            <a:endParaRPr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888888"/>
                </a:solidFill>
              </a:rPr>
              <a:t>단순히 문장의 종결어미가 아닌 실제 문장의 전달하는 내용을 기준으로</a:t>
            </a:r>
            <a:endParaRPr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888888"/>
                </a:solidFill>
              </a:rPr>
              <a:t>긍정/미정/부정을 판단하면 됩니다.</a:t>
            </a:r>
            <a:endParaRPr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888888"/>
                </a:solidFill>
              </a:rPr>
              <a:t>네번째 문제</a:t>
            </a:r>
            <a:endParaRPr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888888"/>
                </a:solidFill>
              </a:rPr>
              <a:t>[질문생성] Sehong/kobert-QuestionGeneration</a:t>
            </a:r>
            <a:endParaRPr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888888"/>
                </a:solidFill>
              </a:rPr>
              <a:t>                 문단이 주어지면 그 문단에서 나올 수 있는 질문들을 자동으로 생성</a:t>
            </a:r>
            <a:endParaRPr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888888"/>
                </a:solidFill>
              </a:rPr>
              <a:t>[질문 답변] bespin-global/klue-bert-base-aihub-mrc</a:t>
            </a:r>
            <a:endParaRPr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888888"/>
                </a:solidFill>
              </a:rPr>
              <a:t>                   사람이 자연어로 하는 질문과 주어진 대상 문서의 내용을 기계가 이해하고</a:t>
            </a:r>
            <a:endParaRPr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888888"/>
                </a:solidFill>
              </a:rPr>
              <a:t>                   자동으로 대답할 수 있는 기술</a:t>
            </a:r>
            <a:endParaRPr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888888"/>
                </a:solidFill>
              </a:rPr>
              <a:t>뉴스 내용에 대한 질문이 생성되면 정답을 사용자가 입력</a:t>
            </a:r>
            <a:endParaRPr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888888"/>
                </a:solidFill>
              </a:rPr>
              <a:t>-&gt; 질문 답변 기술로 해당 질문에 대한 답변을 알려줌.</a:t>
            </a:r>
            <a:endParaRPr/>
          </a:p>
        </p:txBody>
      </p:sp>
      <p:sp>
        <p:nvSpPr>
          <p:cNvPr id="592" name="Google Shape;592;g1dd42a2da12_2_2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f376ddc562_1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이렇게 구현한 서비스를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외국인 친구에게 사용을 부탁하고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관련 피드백을 받았습니다.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뉴스 문제는 좀 어려웠지만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레벨 별로</a:t>
            </a:r>
            <a:r>
              <a:rPr lang="es">
                <a:solidFill>
                  <a:schemeClr val="dk1"/>
                </a:solidFill>
              </a:rPr>
              <a:t> 문제 난이도가 적당했으며,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한국어를 배우는 입장에서 이런 사이트가 많이졌으면 좋겠다고 후기를 남겨주었습니다.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05" name="Google Shape;605;g1f376ddc562_10_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f376ddc562_1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1f376ddc562_1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프로젝트에 사용된 기술들은 다음과 같습니다.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dd42a2da12_1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5" name="Google Shape;615;g1dd42a2da12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서비스 기대효과 및 개선점 입니다.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0fbe48fb8b_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3" name="Google Shape;623;g20fbe48fb8b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서비스 기대효과로,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첫번째로 실생활 데이터들로 인해 회화학습에 도움이 될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두번째는 노래가사, 실시간 뉴스로 한국의 문화를 다양하게 체험할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마지막으로 수준에 맞는 단계별 학습을 통해 한국어 실력 증진 효과를 기대할 수 있습니다.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dd42a2da12_1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5" name="Google Shape;635;g1dd42a2da12_1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프로젝트 개선점입니다.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기술 부분에서는 모델 정확도 개선과 최적화 작업이 필요합니다.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그리고 자연어의 꽃은 챗봇이라고 말할 수 있는데요.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이 서비스에서 저희팀은 정말 기초적인 QA봇을 사용했지만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‘주어진 시간이 더 있었다면 챗봇 구현도 해 볼 수 있었을텐데’ 라는 아쉬움이 남았습니다.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서비스 부분에서는 학습자에게 좀 더 다양한 컨텐츠가 필요합니다.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f376ddc562_1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한달간 프로젝트를 같이 진행한 팀원들의 소감 입니다.</a:t>
            </a:r>
            <a:endParaRPr/>
          </a:p>
        </p:txBody>
      </p:sp>
      <p:sp>
        <p:nvSpPr>
          <p:cNvPr id="646" name="Google Shape;646;g1f376ddc562_10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f376ddc562_1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사용한 모델, 이미지, 자료 등의 출처를 남기면서</a:t>
            </a:r>
            <a:endParaRPr/>
          </a:p>
        </p:txBody>
      </p:sp>
      <p:sp>
        <p:nvSpPr>
          <p:cNvPr id="661" name="Google Shape;661;g1f376ddc562_10_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f376ddc562_1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K-Learning AI 솔루션 발표를 마치겠습니다.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감사합니다.</a:t>
            </a:r>
            <a:endParaRPr/>
          </a:p>
        </p:txBody>
      </p:sp>
      <p:sp>
        <p:nvSpPr>
          <p:cNvPr id="667" name="Google Shape;667;g1f376ddc562_10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1f376ddc562_1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g1f376ddc562_10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dd42a2da12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1dd42a2da12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먼저 서비스 기획에 대해 말씀드리겠습니다.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0fbe48fb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20fbe48fb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다음은 해외 대학 한국학 현황입니다.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한국학 운영중인 대학은 총 107개국 1408대학으로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일본,중국 ,미국,대만,러시아 순으로 운영되고 있으며,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한국학의 대한 관심도가 점점 증가하고 있습니다.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dd42a2da12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dd42a2da12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전 세계에서 세종학당을 통해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한국어와 한국 문화에 대해 공부를 할 수 있는데요.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세종학당 수강생이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2007년부터 2021년까지 꾸준히 증가하는 추세를 보였습니다.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/>
              <a:t>수강생이 폭발적으로 늘어나면서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오프라인 한국어 교육으로는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외국인 학습자의 증가를 감당하기 어려운 상황이라고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김지형 교수님이 인터뷰에서 말씀하셨습니다.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dd42a2da12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dd42a2da12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그래서 저희팀은 프로젝트의 방향을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외국인들을 위한 한국어 학습 솔루션으로 정하게 되었습니다.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이 서비스를 이용할 학습자의 입장이라고 생각했을때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수준에 맞지 않는 학습을 한다면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큰 어려움을 느끼며 흥미를 잃게 될 것입니다.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이를 방지하기 위해 레벨 1부터 레벨 3까지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단계별로 학습 솔루션을 제시하여,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학습자가 공부에 흥미를 잃지 않고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한국어 실력이 증진 될 수 있도록 설계했습니다.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f376ddc56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f376ddc56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각 레벨에 맞는 학습 콘텐츠를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구성한 내용은 다음과 같습니다.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레벨 일(1)에서는 </a:t>
            </a:r>
            <a:r>
              <a:rPr lang="es">
                <a:solidFill>
                  <a:schemeClr val="dk1"/>
                </a:solidFill>
              </a:rPr>
              <a:t>BTS, 오징어 게임 등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해외에서 K 문화의 인기가 상승한 것을 이용하여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kpop 가사를 활용한 학습을 설계했습니다.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레벨 이(2)에서는 좀 더 수준을 높여서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AI-Hub의 일상대화 데이터를 사용하여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학습자에게 일상 대화 형식을 공부할 수 있도록 설계했습니다.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레벨 삼(3)에서는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한국인들이 영자신문을 이용하여 영어공부를 하는것처럼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외국인들도 이와 같은 방법으로 공부할 수 있지 않을까? 라는 생각이 들어서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다음음뉴스를 이용한 심화 학습을 기획했습니다.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오른쪽에 나온 표는 프로젝트를 진행하면서 사용한 데이터들 입니다.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slide">
  <p:cSld name="CUSTOM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6568"/>
          <a:stretch/>
        </p:blipFill>
        <p:spPr>
          <a:xfrm>
            <a:off x="345025" y="350313"/>
            <a:ext cx="8453949" cy="44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-7650" y="3024500"/>
            <a:ext cx="7654500" cy="14742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/>
          <p:nvPr>
            <p:ph type="title"/>
          </p:nvPr>
        </p:nvSpPr>
        <p:spPr>
          <a:xfrm>
            <a:off x="476300" y="1944525"/>
            <a:ext cx="8322600" cy="191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54050" y="3770575"/>
            <a:ext cx="74937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slide 5">
  <p:cSld name="CUSTOM_12_5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/>
          <p:nvPr/>
        </p:nvSpPr>
        <p:spPr>
          <a:xfrm>
            <a:off x="-45500" y="3921450"/>
            <a:ext cx="9198600" cy="12219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1"/>
          <p:cNvSpPr/>
          <p:nvPr/>
        </p:nvSpPr>
        <p:spPr>
          <a:xfrm>
            <a:off x="0" y="499375"/>
            <a:ext cx="2826300" cy="4434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1"/>
          <p:cNvSpPr/>
          <p:nvPr/>
        </p:nvSpPr>
        <p:spPr>
          <a:xfrm>
            <a:off x="0" y="976450"/>
            <a:ext cx="3633900" cy="443400"/>
          </a:xfrm>
          <a:prstGeom prst="rect">
            <a:avLst/>
          </a:prstGeom>
          <a:solidFill>
            <a:srgbClr val="1934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1"/>
          <p:cNvSpPr txBox="1"/>
          <p:nvPr>
            <p:ph type="title"/>
          </p:nvPr>
        </p:nvSpPr>
        <p:spPr>
          <a:xfrm>
            <a:off x="415625" y="578973"/>
            <a:ext cx="4213800" cy="9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b="1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2" type="title"/>
          </p:nvPr>
        </p:nvSpPr>
        <p:spPr>
          <a:xfrm>
            <a:off x="955299" y="4366675"/>
            <a:ext cx="71970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slide 4">
  <p:cSld name="CUSTOM_12_4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2"/>
          <p:cNvGrpSpPr/>
          <p:nvPr/>
        </p:nvGrpSpPr>
        <p:grpSpPr>
          <a:xfrm>
            <a:off x="3783969" y="-23750"/>
            <a:ext cx="5375861" cy="5177700"/>
            <a:chOff x="3768189" y="-23750"/>
            <a:chExt cx="5375861" cy="5177700"/>
          </a:xfrm>
        </p:grpSpPr>
        <p:sp>
          <p:nvSpPr>
            <p:cNvPr id="74" name="Google Shape;74;p12"/>
            <p:cNvSpPr/>
            <p:nvPr/>
          </p:nvSpPr>
          <p:spPr>
            <a:xfrm>
              <a:off x="4148450" y="-23750"/>
              <a:ext cx="4995600" cy="5177700"/>
            </a:xfrm>
            <a:prstGeom prst="rect">
              <a:avLst/>
            </a:prstGeom>
            <a:solidFill>
              <a:srgbClr val="1934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2"/>
            <p:cNvSpPr/>
            <p:nvPr/>
          </p:nvSpPr>
          <p:spPr>
            <a:xfrm rot="-5400000">
              <a:off x="3510939" y="349631"/>
              <a:ext cx="902400" cy="387900"/>
            </a:xfrm>
            <a:prstGeom prst="triangle">
              <a:avLst>
                <a:gd fmla="val 50000" name="adj"/>
              </a:avLst>
            </a:prstGeom>
            <a:solidFill>
              <a:srgbClr val="1934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" name="Google Shape;76;p12"/>
          <p:cNvSpPr txBox="1"/>
          <p:nvPr>
            <p:ph type="title"/>
          </p:nvPr>
        </p:nvSpPr>
        <p:spPr>
          <a:xfrm>
            <a:off x="5083800" y="206100"/>
            <a:ext cx="3638400" cy="12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b="1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" type="body"/>
          </p:nvPr>
        </p:nvSpPr>
        <p:spPr>
          <a:xfrm>
            <a:off x="5083800" y="1488100"/>
            <a:ext cx="3638400" cy="30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  <a:def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○"/>
              <a:def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23850" lvl="2" marL="13716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■"/>
              <a:def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23850" lvl="3" marL="18288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  <a:def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■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●"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○"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■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slide 3">
  <p:cSld name="CUSTOM_12_3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/>
          <p:nvPr/>
        </p:nvSpPr>
        <p:spPr>
          <a:xfrm>
            <a:off x="253325" y="2161325"/>
            <a:ext cx="3095400" cy="2857800"/>
          </a:xfrm>
          <a:prstGeom prst="rect">
            <a:avLst/>
          </a:prstGeom>
          <a:solidFill>
            <a:srgbClr val="FFFFFF">
              <a:alpha val="8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3"/>
          <p:cNvSpPr txBox="1"/>
          <p:nvPr>
            <p:ph type="title"/>
          </p:nvPr>
        </p:nvSpPr>
        <p:spPr>
          <a:xfrm>
            <a:off x="621875" y="2682875"/>
            <a:ext cx="2358300" cy="11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400"/>
              <a:buNone/>
              <a:defRPr b="1" sz="1400"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1" name="Google Shape;81;p13"/>
          <p:cNvSpPr txBox="1"/>
          <p:nvPr>
            <p:ph idx="2" type="title"/>
          </p:nvPr>
        </p:nvSpPr>
        <p:spPr>
          <a:xfrm>
            <a:off x="539550" y="3769825"/>
            <a:ext cx="2523000" cy="11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slide 2">
  <p:cSld name="CUSTOM_12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/>
          <p:nvPr>
            <p:ph type="title"/>
          </p:nvPr>
        </p:nvSpPr>
        <p:spPr>
          <a:xfrm>
            <a:off x="4245650" y="1568125"/>
            <a:ext cx="4482600" cy="212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400"/>
              <a:buNone/>
              <a:defRPr sz="2400">
                <a:solidFill>
                  <a:srgbClr val="19344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14"/>
          <p:cNvSpPr txBox="1"/>
          <p:nvPr>
            <p:ph idx="1" type="subTitle"/>
          </p:nvPr>
        </p:nvSpPr>
        <p:spPr>
          <a:xfrm>
            <a:off x="4879550" y="3694525"/>
            <a:ext cx="32148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E6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slide 1">
  <p:cSld name="CUSTOM_12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/>
          <p:nvPr/>
        </p:nvSpPr>
        <p:spPr>
          <a:xfrm>
            <a:off x="477850" y="0"/>
            <a:ext cx="4144500" cy="2652300"/>
          </a:xfrm>
          <a:prstGeom prst="rect">
            <a:avLst/>
          </a:prstGeom>
          <a:solidFill>
            <a:srgbClr val="1934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5"/>
          <p:cNvSpPr txBox="1"/>
          <p:nvPr>
            <p:ph type="title"/>
          </p:nvPr>
        </p:nvSpPr>
        <p:spPr>
          <a:xfrm>
            <a:off x="661025" y="158925"/>
            <a:ext cx="3810000" cy="98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8" name="Google Shape;88;p15"/>
          <p:cNvSpPr txBox="1"/>
          <p:nvPr>
            <p:ph idx="1" type="subTitle"/>
          </p:nvPr>
        </p:nvSpPr>
        <p:spPr>
          <a:xfrm>
            <a:off x="661025" y="1140275"/>
            <a:ext cx="3667500" cy="12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&amp; some text slide">
  <p:cSld name="BIG_NUMBER">
    <p:bg>
      <p:bgPr>
        <a:solidFill>
          <a:srgbClr val="3E606F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6"/>
          <p:cNvSpPr txBox="1"/>
          <p:nvPr>
            <p:ph idx="2" type="title"/>
          </p:nvPr>
        </p:nvSpPr>
        <p:spPr>
          <a:xfrm>
            <a:off x="867300" y="2978525"/>
            <a:ext cx="74094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None/>
              <a:def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&amp; some text slide 1">
  <p:cSld name="BIG_NUMBER_1">
    <p:bg>
      <p:bgPr>
        <a:solidFill>
          <a:srgbClr val="3E606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867300" y="2978525"/>
            <a:ext cx="74094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None/>
              <a:def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4" name="Google Shape;94;p17"/>
          <p:cNvSpPr txBox="1"/>
          <p:nvPr>
            <p:ph idx="2" type="title"/>
          </p:nvPr>
        </p:nvSpPr>
        <p:spPr>
          <a:xfrm>
            <a:off x="930100" y="981525"/>
            <a:ext cx="7283700" cy="19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b="1" sz="72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CUSTOM_1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795300" y="388150"/>
            <a:ext cx="755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1" sz="28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lide with title and text right">
  <p:cSld name="CUSTOM_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hasCustomPrompt="1" type="title"/>
          </p:nvPr>
        </p:nvSpPr>
        <p:spPr>
          <a:xfrm>
            <a:off x="3830850" y="675225"/>
            <a:ext cx="53010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4800"/>
              <a:buNone/>
              <a:defRPr sz="4800">
                <a:solidFill>
                  <a:srgbClr val="01010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3399300" y="1400175"/>
            <a:ext cx="61641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A5B7C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hasCustomPrompt="1" idx="2" type="title"/>
          </p:nvPr>
        </p:nvSpPr>
        <p:spPr>
          <a:xfrm>
            <a:off x="3830850" y="1939575"/>
            <a:ext cx="53010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4800"/>
              <a:buNone/>
              <a:defRPr sz="4800">
                <a:solidFill>
                  <a:srgbClr val="01010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" name="Google Shape;101;p19"/>
          <p:cNvSpPr txBox="1"/>
          <p:nvPr>
            <p:ph idx="3" type="subTitle"/>
          </p:nvPr>
        </p:nvSpPr>
        <p:spPr>
          <a:xfrm>
            <a:off x="3399300" y="2664525"/>
            <a:ext cx="61641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A5B7C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hasCustomPrompt="1" idx="4" type="title"/>
          </p:nvPr>
        </p:nvSpPr>
        <p:spPr>
          <a:xfrm>
            <a:off x="3830850" y="3203925"/>
            <a:ext cx="53010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4800"/>
              <a:buNone/>
              <a:defRPr sz="4800">
                <a:solidFill>
                  <a:srgbClr val="01010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19"/>
          <p:cNvSpPr txBox="1"/>
          <p:nvPr>
            <p:ph idx="5" type="subTitle"/>
          </p:nvPr>
        </p:nvSpPr>
        <p:spPr>
          <a:xfrm>
            <a:off x="3399300" y="3928875"/>
            <a:ext cx="61641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A5B7C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lide with text">
  <p:cSld name="CUSTOM_15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227550" y="297175"/>
            <a:ext cx="868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400">
                <a:solidFill>
                  <a:srgbClr val="19344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9pPr>
          </a:lstStyle>
          <a:p/>
        </p:txBody>
      </p:sp>
      <p:sp>
        <p:nvSpPr>
          <p:cNvPr id="106" name="Google Shape;106;p20"/>
          <p:cNvSpPr txBox="1"/>
          <p:nvPr>
            <p:ph idx="1" type="subTitle"/>
          </p:nvPr>
        </p:nvSpPr>
        <p:spPr>
          <a:xfrm>
            <a:off x="5340273" y="1175975"/>
            <a:ext cx="3095100" cy="14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20"/>
          <p:cNvSpPr txBox="1"/>
          <p:nvPr>
            <p:ph idx="2" type="subTitle"/>
          </p:nvPr>
        </p:nvSpPr>
        <p:spPr>
          <a:xfrm>
            <a:off x="5340273" y="3191751"/>
            <a:ext cx="3095100" cy="14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" type="tx">
  <p:cSld name="TITLE_AND_BODY">
    <p:bg>
      <p:bgPr>
        <a:solidFill>
          <a:srgbClr val="19344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795300" y="1710575"/>
            <a:ext cx="7553400" cy="21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>
            <a:off x="4062450" y="691475"/>
            <a:ext cx="1019100" cy="10191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825150" y="4084163"/>
            <a:ext cx="74937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A5B7C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slide">
  <p:cSld name="CUSTOM_5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489475" y="1571650"/>
            <a:ext cx="2082300" cy="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10" name="Google Shape;110;p21"/>
          <p:cNvSpPr txBox="1"/>
          <p:nvPr>
            <p:ph idx="2" type="subTitle"/>
          </p:nvPr>
        </p:nvSpPr>
        <p:spPr>
          <a:xfrm>
            <a:off x="489475" y="3634900"/>
            <a:ext cx="2082300" cy="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11" name="Google Shape;111;p21"/>
          <p:cNvSpPr txBox="1"/>
          <p:nvPr>
            <p:ph idx="3" type="subTitle"/>
          </p:nvPr>
        </p:nvSpPr>
        <p:spPr>
          <a:xfrm>
            <a:off x="2879225" y="1571650"/>
            <a:ext cx="2082300" cy="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12" name="Google Shape;112;p21"/>
          <p:cNvSpPr txBox="1"/>
          <p:nvPr>
            <p:ph idx="4" type="subTitle"/>
          </p:nvPr>
        </p:nvSpPr>
        <p:spPr>
          <a:xfrm>
            <a:off x="2879225" y="3634900"/>
            <a:ext cx="2082300" cy="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13" name="Google Shape;113;p21"/>
          <p:cNvSpPr txBox="1"/>
          <p:nvPr>
            <p:ph idx="5" type="subTitle"/>
          </p:nvPr>
        </p:nvSpPr>
        <p:spPr>
          <a:xfrm>
            <a:off x="182025" y="1273000"/>
            <a:ext cx="26973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A5B7C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9pPr>
          </a:lstStyle>
          <a:p/>
        </p:txBody>
      </p:sp>
      <p:sp>
        <p:nvSpPr>
          <p:cNvPr id="114" name="Google Shape;114;p21"/>
          <p:cNvSpPr txBox="1"/>
          <p:nvPr>
            <p:ph idx="6" type="subTitle"/>
          </p:nvPr>
        </p:nvSpPr>
        <p:spPr>
          <a:xfrm>
            <a:off x="182025" y="3336025"/>
            <a:ext cx="26973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A5B7C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9pPr>
          </a:lstStyle>
          <a:p/>
        </p:txBody>
      </p:sp>
      <p:sp>
        <p:nvSpPr>
          <p:cNvPr id="115" name="Google Shape;115;p21"/>
          <p:cNvSpPr txBox="1"/>
          <p:nvPr>
            <p:ph idx="7" type="subTitle"/>
          </p:nvPr>
        </p:nvSpPr>
        <p:spPr>
          <a:xfrm>
            <a:off x="2571725" y="1273000"/>
            <a:ext cx="26973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A5B7C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8" type="subTitle"/>
          </p:nvPr>
        </p:nvSpPr>
        <p:spPr>
          <a:xfrm>
            <a:off x="2571725" y="3336025"/>
            <a:ext cx="26973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A5B7C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images &amp; two column">
  <p:cSld name="CUSTOM_13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77250" y="2734400"/>
            <a:ext cx="38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19344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9pPr>
          </a:lstStyle>
          <a:p/>
        </p:txBody>
      </p:sp>
      <p:sp>
        <p:nvSpPr>
          <p:cNvPr id="119" name="Google Shape;119;p22"/>
          <p:cNvSpPr txBox="1"/>
          <p:nvPr>
            <p:ph idx="2" type="title"/>
          </p:nvPr>
        </p:nvSpPr>
        <p:spPr>
          <a:xfrm>
            <a:off x="4949250" y="2734400"/>
            <a:ext cx="38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19344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9pPr>
          </a:lstStyle>
          <a:p/>
        </p:txBody>
      </p:sp>
      <p:sp>
        <p:nvSpPr>
          <p:cNvPr id="120" name="Google Shape;120;p22"/>
          <p:cNvSpPr txBox="1"/>
          <p:nvPr>
            <p:ph idx="3" type="title"/>
          </p:nvPr>
        </p:nvSpPr>
        <p:spPr>
          <a:xfrm>
            <a:off x="674850" y="3463275"/>
            <a:ext cx="32223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9pPr>
          </a:lstStyle>
          <a:p/>
        </p:txBody>
      </p:sp>
      <p:sp>
        <p:nvSpPr>
          <p:cNvPr id="121" name="Google Shape;121;p22"/>
          <p:cNvSpPr txBox="1"/>
          <p:nvPr>
            <p:ph idx="4" type="title"/>
          </p:nvPr>
        </p:nvSpPr>
        <p:spPr>
          <a:xfrm>
            <a:off x="5246850" y="3463275"/>
            <a:ext cx="32223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9pPr>
          </a:lstStyle>
          <a:p/>
        </p:txBody>
      </p:sp>
      <p:cxnSp>
        <p:nvCxnSpPr>
          <p:cNvPr id="122" name="Google Shape;122;p22"/>
          <p:cNvCxnSpPr/>
          <p:nvPr/>
        </p:nvCxnSpPr>
        <p:spPr>
          <a:xfrm>
            <a:off x="4583875" y="2747150"/>
            <a:ext cx="0" cy="1879200"/>
          </a:xfrm>
          <a:prstGeom prst="straightConnector1">
            <a:avLst/>
          </a:prstGeom>
          <a:noFill/>
          <a:ln cap="flat" cmpd="sng" w="19050">
            <a:solidFill>
              <a:srgbClr val="A5B7C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image and title">
  <p:cSld name="CUSTOM_14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5083800" y="1332250"/>
            <a:ext cx="363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1" sz="24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9pPr>
          </a:lstStyle>
          <a:p/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5083800" y="2478700"/>
            <a:ext cx="36384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600"/>
              <a:buFont typeface="Roboto"/>
              <a:buChar char="●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600"/>
              <a:buFont typeface="Roboto"/>
              <a:buChar char="○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23850" lvl="2" marL="1371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23850" lvl="3" marL="18288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500"/>
              <a:buFont typeface="Roboto"/>
              <a:buChar char="●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200"/>
              <a:buFont typeface="Roboto"/>
              <a:buChar char="■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6" name="Google Shape;126;p23"/>
          <p:cNvSpPr/>
          <p:nvPr/>
        </p:nvSpPr>
        <p:spPr>
          <a:xfrm>
            <a:off x="0" y="0"/>
            <a:ext cx="4457400" cy="5143500"/>
          </a:xfrm>
          <a:prstGeom prst="rect">
            <a:avLst/>
          </a:prstGeom>
          <a:solidFill>
            <a:srgbClr val="435D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" name="Google Shape;127;p23"/>
          <p:cNvCxnSpPr/>
          <p:nvPr/>
        </p:nvCxnSpPr>
        <p:spPr>
          <a:xfrm>
            <a:off x="5161825" y="1160825"/>
            <a:ext cx="1140000" cy="0"/>
          </a:xfrm>
          <a:prstGeom prst="straightConnector1">
            <a:avLst/>
          </a:prstGeom>
          <a:noFill/>
          <a:ln cap="flat" cmpd="sng" w="19050">
            <a:solidFill>
              <a:srgbClr val="19344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image and title 1">
  <p:cSld name="CUSTOM_14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5083800" y="1332250"/>
            <a:ext cx="363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1" sz="24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9pPr>
          </a:lstStyle>
          <a:p/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5083800" y="2478700"/>
            <a:ext cx="36384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600"/>
              <a:buFont typeface="Roboto"/>
              <a:buChar char="●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600"/>
              <a:buFont typeface="Roboto"/>
              <a:buChar char="○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23850" lvl="2" marL="13716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23850" lvl="3" marL="18288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500"/>
              <a:buFont typeface="Roboto"/>
              <a:buChar char="●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200"/>
              <a:buFont typeface="Roboto"/>
              <a:buChar char="■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31" name="Google Shape;131;p24"/>
          <p:cNvCxnSpPr/>
          <p:nvPr/>
        </p:nvCxnSpPr>
        <p:spPr>
          <a:xfrm>
            <a:off x="5161825" y="1160825"/>
            <a:ext cx="1140000" cy="0"/>
          </a:xfrm>
          <a:prstGeom prst="straightConnector1">
            <a:avLst/>
          </a:prstGeom>
          <a:noFill/>
          <a:ln cap="flat" cmpd="sng" w="19050">
            <a:solidFill>
              <a:srgbClr val="19344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text right" type="titleOnly">
  <p:cSld name="TITLE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/>
          <p:nvPr/>
        </p:nvSpPr>
        <p:spPr>
          <a:xfrm>
            <a:off x="4722150" y="1619525"/>
            <a:ext cx="4449000" cy="710700"/>
          </a:xfrm>
          <a:prstGeom prst="rect">
            <a:avLst/>
          </a:prstGeom>
          <a:solidFill>
            <a:srgbClr val="1934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5"/>
          <p:cNvSpPr txBox="1"/>
          <p:nvPr>
            <p:ph type="title"/>
          </p:nvPr>
        </p:nvSpPr>
        <p:spPr>
          <a:xfrm>
            <a:off x="5109900" y="1688525"/>
            <a:ext cx="3599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 Medium"/>
              <a:buNone/>
              <a:defRPr sz="2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idx="2" type="title"/>
          </p:nvPr>
        </p:nvSpPr>
        <p:spPr>
          <a:xfrm>
            <a:off x="5109900" y="2569100"/>
            <a:ext cx="28428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9pPr>
          </a:lstStyle>
          <a:p/>
        </p:txBody>
      </p:sp>
      <p:cxnSp>
        <p:nvCxnSpPr>
          <p:cNvPr id="136" name="Google Shape;136;p25"/>
          <p:cNvCxnSpPr/>
          <p:nvPr/>
        </p:nvCxnSpPr>
        <p:spPr>
          <a:xfrm>
            <a:off x="7703150" y="4021750"/>
            <a:ext cx="506700" cy="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and text left">
  <p:cSld name="CUSTOM_2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/>
          <p:nvPr/>
        </p:nvSpPr>
        <p:spPr>
          <a:xfrm flipH="1">
            <a:off x="0" y="1619525"/>
            <a:ext cx="4449000" cy="710700"/>
          </a:xfrm>
          <a:prstGeom prst="rect">
            <a:avLst/>
          </a:prstGeom>
          <a:solidFill>
            <a:srgbClr val="1934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6"/>
          <p:cNvSpPr txBox="1"/>
          <p:nvPr>
            <p:ph type="title"/>
          </p:nvPr>
        </p:nvSpPr>
        <p:spPr>
          <a:xfrm flipH="1">
            <a:off x="462150" y="1688525"/>
            <a:ext cx="3599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 Medium"/>
              <a:buNone/>
              <a:defRPr sz="2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40" name="Google Shape;140;p26"/>
          <p:cNvSpPr txBox="1"/>
          <p:nvPr>
            <p:ph idx="2" type="title"/>
          </p:nvPr>
        </p:nvSpPr>
        <p:spPr>
          <a:xfrm flipH="1">
            <a:off x="1218450" y="2569100"/>
            <a:ext cx="28428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9pPr>
          </a:lstStyle>
          <a:p/>
        </p:txBody>
      </p:sp>
      <p:cxnSp>
        <p:nvCxnSpPr>
          <p:cNvPr id="141" name="Google Shape;141;p26"/>
          <p:cNvCxnSpPr/>
          <p:nvPr/>
        </p:nvCxnSpPr>
        <p:spPr>
          <a:xfrm flipH="1">
            <a:off x="961300" y="4021750"/>
            <a:ext cx="506700" cy="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and text left 1">
  <p:cSld name="CUSTOM_2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/>
          <p:nvPr/>
        </p:nvSpPr>
        <p:spPr>
          <a:xfrm flipH="1">
            <a:off x="0" y="1619525"/>
            <a:ext cx="4449000" cy="710700"/>
          </a:xfrm>
          <a:prstGeom prst="rect">
            <a:avLst/>
          </a:prstGeom>
          <a:solidFill>
            <a:srgbClr val="1934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7"/>
          <p:cNvSpPr txBox="1"/>
          <p:nvPr>
            <p:ph type="title"/>
          </p:nvPr>
        </p:nvSpPr>
        <p:spPr>
          <a:xfrm flipH="1">
            <a:off x="462150" y="1688525"/>
            <a:ext cx="3599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 Medium"/>
              <a:buNone/>
              <a:defRPr sz="2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45" name="Google Shape;145;p27"/>
          <p:cNvSpPr txBox="1"/>
          <p:nvPr>
            <p:ph idx="2" type="title"/>
          </p:nvPr>
        </p:nvSpPr>
        <p:spPr>
          <a:xfrm flipH="1">
            <a:off x="1218550" y="2569100"/>
            <a:ext cx="69558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" name="Google Shape;148;p2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49" name="Google Shape;149;p2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0" name="Google Shape;150;p2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1" name="Google Shape;151;p2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- Right">
  <p:cSld name="CUSTOM_8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5975" y="2412225"/>
            <a:ext cx="4248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1" sz="5000">
                <a:solidFill>
                  <a:srgbClr val="19344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2" type="title"/>
          </p:nvPr>
        </p:nvSpPr>
        <p:spPr>
          <a:xfrm>
            <a:off x="463975" y="2826650"/>
            <a:ext cx="4032000" cy="20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1600"/>
              <a:buNone/>
              <a:defRPr sz="1600">
                <a:solidFill>
                  <a:srgbClr val="A0A0A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slide">
  <p:cSld name="CUSTOM_7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67675" y="413175"/>
            <a:ext cx="870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1" sz="2400">
                <a:solidFill>
                  <a:srgbClr val="19344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algun Gothic"/>
              <a:buNone/>
              <a:defRPr sz="2400"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algun Gothic"/>
              <a:buNone/>
              <a:defRPr sz="2400"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algun Gothic"/>
              <a:buNone/>
              <a:defRPr sz="2400"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algun Gothic"/>
              <a:buNone/>
              <a:defRPr sz="2400"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algun Gothic"/>
              <a:buNone/>
              <a:defRPr sz="2400"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algun Gothic"/>
              <a:buNone/>
              <a:defRPr sz="2400"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algun Gothic"/>
              <a:buNone/>
              <a:defRPr sz="2400"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algun Gothic"/>
              <a:buNone/>
              <a:defRPr sz="2400"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2" type="title"/>
          </p:nvPr>
        </p:nvSpPr>
        <p:spPr>
          <a:xfrm>
            <a:off x="367675" y="909675"/>
            <a:ext cx="755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2600"/>
              <a:buNone/>
              <a:defRPr sz="2000">
                <a:solidFill>
                  <a:srgbClr val="A0A0A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lide with title and text left">
  <p:cSld name="CUSTOM_9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5083800" y="341650"/>
            <a:ext cx="363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1" sz="24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5083800" y="1488100"/>
            <a:ext cx="36384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600"/>
              <a:buFont typeface="Roboto"/>
              <a:buChar char="●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600"/>
              <a:buFont typeface="Roboto"/>
              <a:buChar char="○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23850" lvl="2" marL="1371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23850" lvl="3" marL="18288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500"/>
              <a:buFont typeface="Roboto"/>
              <a:buChar char="●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200"/>
              <a:buFont typeface="Roboto"/>
              <a:buChar char="■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5083800" y="3817300"/>
            <a:ext cx="36384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  <a:def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○"/>
              <a:def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23850" lvl="2" marL="13716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■"/>
              <a:def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23850" lvl="3" marL="18288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  <a:def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■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●"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○"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■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" name="Google Shape;27;p6"/>
          <p:cNvSpPr/>
          <p:nvPr/>
        </p:nvSpPr>
        <p:spPr>
          <a:xfrm>
            <a:off x="5074251" y="3817300"/>
            <a:ext cx="3760500" cy="10608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6"/>
          <p:cNvSpPr txBox="1"/>
          <p:nvPr>
            <p:ph idx="3" type="subTitle"/>
          </p:nvPr>
        </p:nvSpPr>
        <p:spPr>
          <a:xfrm>
            <a:off x="5191125" y="3836250"/>
            <a:ext cx="3526800" cy="104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wo column slide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1202925" y="466625"/>
            <a:ext cx="6738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3000"/>
              <a:buFont typeface="Roboto"/>
              <a:buNone/>
              <a:defRPr b="1" sz="30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2" type="title"/>
          </p:nvPr>
        </p:nvSpPr>
        <p:spPr>
          <a:xfrm>
            <a:off x="1677450" y="2135900"/>
            <a:ext cx="23994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b="1" sz="1800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3" type="title"/>
          </p:nvPr>
        </p:nvSpPr>
        <p:spPr>
          <a:xfrm>
            <a:off x="1266000" y="2632400"/>
            <a:ext cx="3222300" cy="23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/>
        </p:txBody>
      </p:sp>
      <p:cxnSp>
        <p:nvCxnSpPr>
          <p:cNvPr id="33" name="Google Shape;33;p7"/>
          <p:cNvCxnSpPr/>
          <p:nvPr/>
        </p:nvCxnSpPr>
        <p:spPr>
          <a:xfrm>
            <a:off x="4567200" y="2261250"/>
            <a:ext cx="9600" cy="2001300"/>
          </a:xfrm>
          <a:prstGeom prst="straightConnector1">
            <a:avLst/>
          </a:prstGeom>
          <a:noFill/>
          <a:ln cap="flat" cmpd="sng" w="19050">
            <a:solidFill>
              <a:srgbClr val="A5B7C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" name="Google Shape;34;p7"/>
          <p:cNvSpPr txBox="1"/>
          <p:nvPr>
            <p:ph idx="4" type="title"/>
          </p:nvPr>
        </p:nvSpPr>
        <p:spPr>
          <a:xfrm>
            <a:off x="5067200" y="2135900"/>
            <a:ext cx="23994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b="1" sz="1800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/>
        </p:txBody>
      </p:sp>
      <p:sp>
        <p:nvSpPr>
          <p:cNvPr id="35" name="Google Shape;35;p7"/>
          <p:cNvSpPr txBox="1"/>
          <p:nvPr>
            <p:ph idx="5" type="title"/>
          </p:nvPr>
        </p:nvSpPr>
        <p:spPr>
          <a:xfrm>
            <a:off x="4655750" y="2632400"/>
            <a:ext cx="3222300" cy="23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3 column slide">
  <p:cSld name="CUSTOM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644698" y="2122175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b="1" sz="1800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644550" y="2618675"/>
            <a:ext cx="2358300" cy="23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3" type="title"/>
          </p:nvPr>
        </p:nvSpPr>
        <p:spPr>
          <a:xfrm>
            <a:off x="3392961" y="2122175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b="1" sz="1800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/>
        </p:txBody>
      </p:sp>
      <p:sp>
        <p:nvSpPr>
          <p:cNvPr id="40" name="Google Shape;40;p8"/>
          <p:cNvSpPr txBox="1"/>
          <p:nvPr>
            <p:ph idx="4" type="title"/>
          </p:nvPr>
        </p:nvSpPr>
        <p:spPr>
          <a:xfrm>
            <a:off x="3392888" y="2618675"/>
            <a:ext cx="2358300" cy="23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5" type="title"/>
          </p:nvPr>
        </p:nvSpPr>
        <p:spPr>
          <a:xfrm>
            <a:off x="6141298" y="2122175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b="1" sz="1800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/>
        </p:txBody>
      </p:sp>
      <p:sp>
        <p:nvSpPr>
          <p:cNvPr id="42" name="Google Shape;42;p8"/>
          <p:cNvSpPr txBox="1"/>
          <p:nvPr>
            <p:ph idx="6" type="title"/>
          </p:nvPr>
        </p:nvSpPr>
        <p:spPr>
          <a:xfrm>
            <a:off x="6141225" y="2618675"/>
            <a:ext cx="2358300" cy="23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/>
        </p:txBody>
      </p:sp>
      <p:cxnSp>
        <p:nvCxnSpPr>
          <p:cNvPr id="43" name="Google Shape;43;p8"/>
          <p:cNvCxnSpPr/>
          <p:nvPr/>
        </p:nvCxnSpPr>
        <p:spPr>
          <a:xfrm>
            <a:off x="3212279" y="2429619"/>
            <a:ext cx="0" cy="1391100"/>
          </a:xfrm>
          <a:prstGeom prst="straightConnector1">
            <a:avLst/>
          </a:prstGeom>
          <a:noFill/>
          <a:ln cap="flat" cmpd="sng" w="19050">
            <a:solidFill>
              <a:srgbClr val="A5B7C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" name="Google Shape;44;p8"/>
          <p:cNvCxnSpPr/>
          <p:nvPr/>
        </p:nvCxnSpPr>
        <p:spPr>
          <a:xfrm>
            <a:off x="5931798" y="2429619"/>
            <a:ext cx="0" cy="1391100"/>
          </a:xfrm>
          <a:prstGeom prst="straightConnector1">
            <a:avLst/>
          </a:prstGeom>
          <a:noFill/>
          <a:ln cap="flat" cmpd="sng" w="19050">
            <a:solidFill>
              <a:srgbClr val="A5B7C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8"/>
          <p:cNvSpPr txBox="1"/>
          <p:nvPr>
            <p:ph idx="7" type="title"/>
          </p:nvPr>
        </p:nvSpPr>
        <p:spPr>
          <a:xfrm>
            <a:off x="1202925" y="466625"/>
            <a:ext cx="6738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3000"/>
              <a:buFont typeface="Roboto"/>
              <a:buNone/>
              <a:defRPr b="1" sz="30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6 columns slide">
  <p:cSld name="CUSTOM_3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type="title"/>
          </p:nvPr>
        </p:nvSpPr>
        <p:spPr>
          <a:xfrm>
            <a:off x="644698" y="1856850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400"/>
              <a:buNone/>
              <a:defRPr b="1" sz="1400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8" name="Google Shape;48;p9"/>
          <p:cNvSpPr txBox="1"/>
          <p:nvPr>
            <p:ph idx="2" type="title"/>
          </p:nvPr>
        </p:nvSpPr>
        <p:spPr>
          <a:xfrm>
            <a:off x="644550" y="2200950"/>
            <a:ext cx="23583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3" type="title"/>
          </p:nvPr>
        </p:nvSpPr>
        <p:spPr>
          <a:xfrm>
            <a:off x="3392961" y="1856850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400"/>
              <a:buNone/>
              <a:defRPr b="1" sz="1400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0" name="Google Shape;50;p9"/>
          <p:cNvSpPr txBox="1"/>
          <p:nvPr>
            <p:ph idx="4" type="title"/>
          </p:nvPr>
        </p:nvSpPr>
        <p:spPr>
          <a:xfrm>
            <a:off x="3392888" y="2200950"/>
            <a:ext cx="23583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5" type="title"/>
          </p:nvPr>
        </p:nvSpPr>
        <p:spPr>
          <a:xfrm>
            <a:off x="6141298" y="1856850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400"/>
              <a:buNone/>
              <a:defRPr b="1" sz="1400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2" name="Google Shape;52;p9"/>
          <p:cNvSpPr txBox="1"/>
          <p:nvPr>
            <p:ph idx="6" type="title"/>
          </p:nvPr>
        </p:nvSpPr>
        <p:spPr>
          <a:xfrm>
            <a:off x="6141225" y="2200950"/>
            <a:ext cx="23583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/>
        </p:txBody>
      </p:sp>
      <p:cxnSp>
        <p:nvCxnSpPr>
          <p:cNvPr id="53" name="Google Shape;53;p9"/>
          <p:cNvCxnSpPr/>
          <p:nvPr/>
        </p:nvCxnSpPr>
        <p:spPr>
          <a:xfrm>
            <a:off x="3212275" y="1653407"/>
            <a:ext cx="0" cy="2973600"/>
          </a:xfrm>
          <a:prstGeom prst="straightConnector1">
            <a:avLst/>
          </a:prstGeom>
          <a:noFill/>
          <a:ln cap="flat" cmpd="sng" w="19050">
            <a:solidFill>
              <a:srgbClr val="A5B7C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" name="Google Shape;54;p9"/>
          <p:cNvCxnSpPr/>
          <p:nvPr/>
        </p:nvCxnSpPr>
        <p:spPr>
          <a:xfrm>
            <a:off x="5931800" y="1653407"/>
            <a:ext cx="0" cy="2973600"/>
          </a:xfrm>
          <a:prstGeom prst="straightConnector1">
            <a:avLst/>
          </a:prstGeom>
          <a:noFill/>
          <a:ln cap="flat" cmpd="sng" w="19050">
            <a:solidFill>
              <a:srgbClr val="A5B7C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" name="Google Shape;55;p9"/>
          <p:cNvSpPr txBox="1"/>
          <p:nvPr>
            <p:ph idx="7" type="title"/>
          </p:nvPr>
        </p:nvSpPr>
        <p:spPr>
          <a:xfrm>
            <a:off x="644698" y="3439475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400"/>
              <a:buNone/>
              <a:defRPr b="1" sz="1400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6" name="Google Shape;56;p9"/>
          <p:cNvSpPr txBox="1"/>
          <p:nvPr>
            <p:ph idx="8" type="title"/>
          </p:nvPr>
        </p:nvSpPr>
        <p:spPr>
          <a:xfrm>
            <a:off x="644550" y="3783575"/>
            <a:ext cx="23583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9" type="title"/>
          </p:nvPr>
        </p:nvSpPr>
        <p:spPr>
          <a:xfrm>
            <a:off x="3392961" y="3439475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400"/>
              <a:buNone/>
              <a:defRPr b="1" sz="1400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8" name="Google Shape;58;p9"/>
          <p:cNvSpPr txBox="1"/>
          <p:nvPr>
            <p:ph idx="13" type="title"/>
          </p:nvPr>
        </p:nvSpPr>
        <p:spPr>
          <a:xfrm>
            <a:off x="3392888" y="3783575"/>
            <a:ext cx="23583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4" type="title"/>
          </p:nvPr>
        </p:nvSpPr>
        <p:spPr>
          <a:xfrm>
            <a:off x="6141298" y="3439475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400"/>
              <a:buNone/>
              <a:defRPr b="1" sz="1400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0" name="Google Shape;60;p9"/>
          <p:cNvSpPr txBox="1"/>
          <p:nvPr>
            <p:ph idx="15" type="title"/>
          </p:nvPr>
        </p:nvSpPr>
        <p:spPr>
          <a:xfrm>
            <a:off x="6141225" y="3783575"/>
            <a:ext cx="23583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16" type="title"/>
          </p:nvPr>
        </p:nvSpPr>
        <p:spPr>
          <a:xfrm>
            <a:off x="1202925" y="466625"/>
            <a:ext cx="6738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3000"/>
              <a:buFont typeface="Roboto"/>
              <a:buNone/>
              <a:defRPr b="1" sz="30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slide">
  <p:cSld name="CUSTOM_1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/>
          <p:nvPr/>
        </p:nvSpPr>
        <p:spPr>
          <a:xfrm>
            <a:off x="0" y="3617125"/>
            <a:ext cx="2826300" cy="4434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0"/>
          <p:cNvSpPr/>
          <p:nvPr/>
        </p:nvSpPr>
        <p:spPr>
          <a:xfrm>
            <a:off x="0" y="4094200"/>
            <a:ext cx="3633900" cy="443400"/>
          </a:xfrm>
          <a:prstGeom prst="rect">
            <a:avLst/>
          </a:prstGeom>
          <a:solidFill>
            <a:srgbClr val="1934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0"/>
          <p:cNvSpPr txBox="1"/>
          <p:nvPr>
            <p:ph type="title"/>
          </p:nvPr>
        </p:nvSpPr>
        <p:spPr>
          <a:xfrm>
            <a:off x="415625" y="3696723"/>
            <a:ext cx="4213800" cy="9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b="1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95300" y="695225"/>
            <a:ext cx="755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algun Gothic"/>
              <a:buNone/>
              <a:defRPr i="0" sz="2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b="0" i="0" sz="28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b="0" i="0" sz="28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b="0" i="0" sz="28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b="0" i="0" sz="28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b="0" i="0" sz="28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b="0" i="0" sz="28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b="0" i="0" sz="28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b="0" i="0" sz="28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285225" y="1668825"/>
            <a:ext cx="6402900" cy="26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Malgun Gothic"/>
              <a:buChar char="●"/>
              <a:defRPr i="0" sz="1600" u="none" cap="none" strike="noStrike">
                <a:solidFill>
                  <a:srgbClr val="85858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30200" lvl="1" marL="914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Malgun Gothic"/>
              <a:buChar char="○"/>
              <a:defRPr i="0" sz="1600" u="none" cap="none" strike="noStrike">
                <a:solidFill>
                  <a:srgbClr val="85858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23850" lvl="2" marL="13716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500"/>
              <a:buFont typeface="Malgun Gothic"/>
              <a:buChar char="■"/>
              <a:defRPr i="0" sz="1500" u="none" cap="none" strike="noStrike">
                <a:solidFill>
                  <a:srgbClr val="85858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23850" lvl="3" marL="18288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500"/>
              <a:buFont typeface="Malgun Gothic"/>
              <a:buChar char="●"/>
              <a:defRPr i="0" sz="1500" u="none" cap="none" strike="noStrike">
                <a:solidFill>
                  <a:srgbClr val="85858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Malgun Gothic"/>
              <a:buChar char="○"/>
              <a:defRPr i="0" sz="1400" u="none" cap="none" strike="noStrike">
                <a:solidFill>
                  <a:srgbClr val="85858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Malgun Gothic"/>
              <a:buChar char="■"/>
              <a:defRPr i="0" sz="1400" u="none" cap="none" strike="noStrike">
                <a:solidFill>
                  <a:srgbClr val="85858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1150" lvl="6" marL="3200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300"/>
              <a:buFont typeface="Malgun Gothic"/>
              <a:buChar char="●"/>
              <a:defRPr i="0" sz="1300" u="none" cap="none" strike="noStrike">
                <a:solidFill>
                  <a:srgbClr val="85858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1150" lvl="7" marL="36576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300"/>
              <a:buFont typeface="Malgun Gothic"/>
              <a:buChar char="○"/>
              <a:defRPr i="0" sz="1300" u="none" cap="none" strike="noStrike">
                <a:solidFill>
                  <a:srgbClr val="85858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04800" lvl="8" marL="41148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Malgun Gothic"/>
              <a:buChar char="■"/>
              <a:defRPr i="0" sz="1200" u="none" cap="none" strike="noStrike">
                <a:solidFill>
                  <a:srgbClr val="85858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22.jpg"/><Relationship Id="rId5" Type="http://schemas.openxmlformats.org/officeDocument/2006/relationships/image" Target="../media/image18.jpg"/><Relationship Id="rId6" Type="http://schemas.openxmlformats.org/officeDocument/2006/relationships/image" Target="../media/image8.png"/><Relationship Id="rId7" Type="http://schemas.openxmlformats.org/officeDocument/2006/relationships/image" Target="../media/image1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image" Target="../media/image4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5.png"/><Relationship Id="rId4" Type="http://schemas.openxmlformats.org/officeDocument/2006/relationships/image" Target="../media/image42.jpg"/><Relationship Id="rId5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drive.google.com/file/d/1JLRzGp65D4QVHEhowGkNbPJlDBhM-K-x/view" TargetMode="External"/><Relationship Id="rId4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9.jpg"/><Relationship Id="rId4" Type="http://schemas.openxmlformats.org/officeDocument/2006/relationships/image" Target="../media/image5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9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16.png"/><Relationship Id="rId7" Type="http://schemas.openxmlformats.org/officeDocument/2006/relationships/image" Target="../media/image54.png"/><Relationship Id="rId8" Type="http://schemas.openxmlformats.org/officeDocument/2006/relationships/image" Target="../media/image27.png"/><Relationship Id="rId10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3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0.png"/><Relationship Id="rId4" Type="http://schemas.openxmlformats.org/officeDocument/2006/relationships/image" Target="../media/image60.png"/><Relationship Id="rId5" Type="http://schemas.openxmlformats.org/officeDocument/2006/relationships/image" Target="../media/image48.png"/><Relationship Id="rId6" Type="http://schemas.openxmlformats.org/officeDocument/2006/relationships/image" Target="../media/image5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7.png"/><Relationship Id="rId4" Type="http://schemas.openxmlformats.org/officeDocument/2006/relationships/image" Target="../media/image4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.jpg"/><Relationship Id="rId4" Type="http://schemas.openxmlformats.org/officeDocument/2006/relationships/image" Target="../media/image22.jpg"/><Relationship Id="rId5" Type="http://schemas.openxmlformats.org/officeDocument/2006/relationships/image" Target="../media/image8.png"/><Relationship Id="rId6" Type="http://schemas.openxmlformats.org/officeDocument/2006/relationships/image" Target="../media/image18.jpg"/><Relationship Id="rId7" Type="http://schemas.openxmlformats.org/officeDocument/2006/relationships/image" Target="../media/image12.jpg"/></Relationships>
</file>

<file path=ppt/slides/_rels/slide44.xml.rels><?xml version="1.0" encoding="UTF-8" standalone="yes"?><Relationships xmlns="http://schemas.openxmlformats.org/package/2006/relationships"><Relationship Id="rId20" Type="http://schemas.openxmlformats.org/officeDocument/2006/relationships/hyperlink" Target="https://www.flaticon.com/" TargetMode="External"/><Relationship Id="rId21" Type="http://schemas.openxmlformats.org/officeDocument/2006/relationships/hyperlink" Target="https://www.freepik.com/" TargetMode="External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dacon.io/competitions/official/236037/overview/description" TargetMode="External"/><Relationship Id="rId4" Type="http://schemas.openxmlformats.org/officeDocument/2006/relationships/hyperlink" Target="https://klue-benchmark.com/" TargetMode="External"/><Relationship Id="rId9" Type="http://schemas.openxmlformats.org/officeDocument/2006/relationships/hyperlink" Target="https://huggingface.co/Huffon/sentence-klue-roberta-base" TargetMode="External"/><Relationship Id="rId5" Type="http://schemas.openxmlformats.org/officeDocument/2006/relationships/hyperlink" Target="https://huggingface.co/klue/roberta-small" TargetMode="External"/><Relationship Id="rId6" Type="http://schemas.openxmlformats.org/officeDocument/2006/relationships/hyperlink" Target="https://huggingface.co/klue/bert-base" TargetMode="External"/><Relationship Id="rId7" Type="http://schemas.openxmlformats.org/officeDocument/2006/relationships/hyperlink" Target="https://huggingface.co/Sehong/kobart-QuestionGeneration" TargetMode="External"/><Relationship Id="rId8" Type="http://schemas.openxmlformats.org/officeDocument/2006/relationships/hyperlink" Target="https://huggingface.co/bespin-global/klue-bert-base-aihub-mrc" TargetMode="External"/><Relationship Id="rId11" Type="http://schemas.openxmlformats.org/officeDocument/2006/relationships/hyperlink" Target="https://html5up.net/phantom" TargetMode="External"/><Relationship Id="rId10" Type="http://schemas.openxmlformats.org/officeDocument/2006/relationships/hyperlink" Target="https://huggingface.co/eenzeenee/t5-small-korean-summarization" TargetMode="External"/><Relationship Id="rId13" Type="http://schemas.openxmlformats.org/officeDocument/2006/relationships/hyperlink" Target="https://tbs.seoul.kr/news/newsView.do?typ_800=4&amp;idx_800=3479756&amp;seq_800=20472426" TargetMode="External"/><Relationship Id="rId12" Type="http://schemas.openxmlformats.org/officeDocument/2006/relationships/hyperlink" Target="https://www.yna.co.kr/view/AKR20211010052400004" TargetMode="External"/><Relationship Id="rId15" Type="http://schemas.openxmlformats.org/officeDocument/2006/relationships/hyperlink" Target="https://www.kf.or.kr/koreanstudies/koreaStudiesMap.do" TargetMode="External"/><Relationship Id="rId14" Type="http://schemas.openxmlformats.org/officeDocument/2006/relationships/hyperlink" Target="https://f.hubspotusercontent40.net/hubfs/364394/CTPE%20Blog%20-%2011_03%20-%20Common%20Obstacles%20to%20Business%20Process%20Improvement%20Index.jpg" TargetMode="External"/><Relationship Id="rId17" Type="http://schemas.openxmlformats.org/officeDocument/2006/relationships/hyperlink" Target="https://www.aitimes.com/news/articleView.html?idxno=47005" TargetMode="External"/><Relationship Id="rId16" Type="http://schemas.openxmlformats.org/officeDocument/2006/relationships/hyperlink" Target="https://konlpy-ko.readthedocs.io/ko/v0.4.3/" TargetMode="External"/><Relationship Id="rId19" Type="http://schemas.openxmlformats.org/officeDocument/2006/relationships/hyperlink" Target="http://slidesgo.com/" TargetMode="External"/><Relationship Id="rId18" Type="http://schemas.openxmlformats.org/officeDocument/2006/relationships/hyperlink" Target="https://www.inflearn.com/course/12%EC%8B%9C%EA%B0%84-%ED%8C%8C%EC%9D%B4%EC%8D%AC-%ED%81%AC%EB%A1%A4%EB%A7%81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gif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/>
          <p:nvPr/>
        </p:nvSpPr>
        <p:spPr>
          <a:xfrm>
            <a:off x="77050" y="3108300"/>
            <a:ext cx="7619700" cy="1435800"/>
          </a:xfrm>
          <a:prstGeom prst="rect">
            <a:avLst/>
          </a:prstGeom>
          <a:solidFill>
            <a:srgbClr val="CFD9E0"/>
          </a:solidFill>
          <a:ln cap="flat" cmpd="sng" w="9525">
            <a:solidFill>
              <a:srgbClr val="CFD9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9"/>
          <p:cNvSpPr/>
          <p:nvPr/>
        </p:nvSpPr>
        <p:spPr>
          <a:xfrm>
            <a:off x="-7650" y="3024500"/>
            <a:ext cx="7654500" cy="14742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9"/>
          <p:cNvSpPr txBox="1"/>
          <p:nvPr>
            <p:ph type="title"/>
          </p:nvPr>
        </p:nvSpPr>
        <p:spPr>
          <a:xfrm>
            <a:off x="476300" y="1792125"/>
            <a:ext cx="8322600" cy="191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K-Learning AI 솔루션</a:t>
            </a:r>
            <a:endParaRPr/>
          </a:p>
        </p:txBody>
      </p:sp>
      <p:sp>
        <p:nvSpPr>
          <p:cNvPr id="159" name="Google Shape;159;p29"/>
          <p:cNvSpPr txBox="1"/>
          <p:nvPr>
            <p:ph idx="1" type="subTitle"/>
          </p:nvPr>
        </p:nvSpPr>
        <p:spPr>
          <a:xfrm>
            <a:off x="477850" y="3694375"/>
            <a:ext cx="74937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5D74"/>
                </a:solidFill>
              </a:rPr>
              <a:t>Early Bird 팀</a:t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160" name="Google Shape;160;p29"/>
          <p:cNvSpPr txBox="1"/>
          <p:nvPr>
            <p:ph idx="1" type="subTitle"/>
          </p:nvPr>
        </p:nvSpPr>
        <p:spPr>
          <a:xfrm>
            <a:off x="477850" y="4024400"/>
            <a:ext cx="2690400" cy="3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35D74"/>
                </a:solidFill>
              </a:rPr>
              <a:t>김예지 김희진 류소리 최지원 허진욱</a:t>
            </a:r>
            <a:endParaRPr sz="1200"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 txBox="1"/>
          <p:nvPr/>
        </p:nvSpPr>
        <p:spPr>
          <a:xfrm>
            <a:off x="736150" y="1639998"/>
            <a:ext cx="122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Roboto"/>
                <a:ea typeface="Roboto"/>
                <a:cs typeface="Roboto"/>
                <a:sym typeface="Roboto"/>
              </a:rPr>
              <a:t>문제 정의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38"/>
          <p:cNvSpPr txBox="1"/>
          <p:nvPr/>
        </p:nvSpPr>
        <p:spPr>
          <a:xfrm>
            <a:off x="2695538" y="1639998"/>
            <a:ext cx="156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Roboto"/>
                <a:ea typeface="Roboto"/>
                <a:cs typeface="Roboto"/>
                <a:sym typeface="Roboto"/>
              </a:rPr>
              <a:t>데이터셋 구축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38"/>
          <p:cNvSpPr txBox="1"/>
          <p:nvPr/>
        </p:nvSpPr>
        <p:spPr>
          <a:xfrm>
            <a:off x="4804450" y="1639998"/>
            <a:ext cx="156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Roboto"/>
                <a:ea typeface="Roboto"/>
                <a:cs typeface="Roboto"/>
                <a:sym typeface="Roboto"/>
              </a:rPr>
              <a:t>모델 개발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38"/>
          <p:cNvSpPr txBox="1"/>
          <p:nvPr/>
        </p:nvSpPr>
        <p:spPr>
          <a:xfrm>
            <a:off x="7011825" y="1639998"/>
            <a:ext cx="156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Roboto"/>
                <a:ea typeface="Roboto"/>
                <a:cs typeface="Roboto"/>
                <a:sym typeface="Roboto"/>
              </a:rPr>
              <a:t>서비스 구현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38"/>
          <p:cNvSpPr/>
          <p:nvPr/>
        </p:nvSpPr>
        <p:spPr>
          <a:xfrm>
            <a:off x="377188" y="2280755"/>
            <a:ext cx="1947000" cy="2201700"/>
          </a:xfrm>
          <a:prstGeom prst="rect">
            <a:avLst/>
          </a:prstGeom>
          <a:solidFill>
            <a:srgbClr val="CFD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s" sz="1600"/>
              <a:t>프로그램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s" sz="1600"/>
              <a:t>시나리오 구성</a:t>
            </a:r>
            <a:endParaRPr sz="1600"/>
          </a:p>
        </p:txBody>
      </p:sp>
      <p:sp>
        <p:nvSpPr>
          <p:cNvPr id="274" name="Google Shape;274;p38"/>
          <p:cNvSpPr/>
          <p:nvPr/>
        </p:nvSpPr>
        <p:spPr>
          <a:xfrm>
            <a:off x="2503538" y="2280755"/>
            <a:ext cx="1947000" cy="2201700"/>
          </a:xfrm>
          <a:prstGeom prst="rect">
            <a:avLst/>
          </a:prstGeom>
          <a:solidFill>
            <a:srgbClr val="BAC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s" sz="1600"/>
              <a:t>문장유형 분류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s" sz="1600"/>
              <a:t>데이터 탐색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s" sz="1600"/>
              <a:t>클래스 정의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s" sz="1600"/>
              <a:t>데이터 전처리</a:t>
            </a:r>
            <a:endParaRPr sz="1600"/>
          </a:p>
        </p:txBody>
      </p:sp>
      <p:sp>
        <p:nvSpPr>
          <p:cNvPr id="275" name="Google Shape;275;p38"/>
          <p:cNvSpPr/>
          <p:nvPr/>
        </p:nvSpPr>
        <p:spPr>
          <a:xfrm>
            <a:off x="4612438" y="2280755"/>
            <a:ext cx="1947000" cy="2201700"/>
          </a:xfrm>
          <a:prstGeom prst="rect">
            <a:avLst/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s" sz="1600"/>
              <a:t>불용어 정리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s" sz="1600"/>
              <a:t>데이터 증강</a:t>
            </a:r>
            <a:endParaRPr sz="1600"/>
          </a:p>
        </p:txBody>
      </p:sp>
      <p:sp>
        <p:nvSpPr>
          <p:cNvPr id="276" name="Google Shape;276;p38"/>
          <p:cNvSpPr/>
          <p:nvPr/>
        </p:nvSpPr>
        <p:spPr>
          <a:xfrm>
            <a:off x="6819813" y="2280755"/>
            <a:ext cx="1947000" cy="2201700"/>
          </a:xfrm>
          <a:prstGeom prst="rect">
            <a:avLst/>
          </a:pr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s" sz="1600"/>
              <a:t>HTML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s" sz="1600"/>
              <a:t>Flask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s" sz="1600"/>
              <a:t>Bootstrap</a:t>
            </a:r>
            <a:endParaRPr sz="1600"/>
          </a:p>
        </p:txBody>
      </p:sp>
      <p:sp>
        <p:nvSpPr>
          <p:cNvPr id="277" name="Google Shape;277;p38"/>
          <p:cNvSpPr txBox="1"/>
          <p:nvPr/>
        </p:nvSpPr>
        <p:spPr>
          <a:xfrm>
            <a:off x="0" y="20990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28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rPr>
              <a:t>서비스 기획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/>
          <p:nvPr/>
        </p:nvSpPr>
        <p:spPr>
          <a:xfrm>
            <a:off x="850" y="2453975"/>
            <a:ext cx="9144000" cy="2689500"/>
          </a:xfrm>
          <a:prstGeom prst="rect">
            <a:avLst/>
          </a:prstGeom>
          <a:solidFill>
            <a:srgbClr val="435D7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39"/>
          <p:cNvPicPr preferRelativeResize="0"/>
          <p:nvPr/>
        </p:nvPicPr>
        <p:blipFill rotWithShape="1">
          <a:blip r:embed="rId3">
            <a:alphaModFix amt="85000"/>
          </a:blip>
          <a:srcRect b="11939" l="932" r="932" t="32554"/>
          <a:stretch/>
        </p:blipFill>
        <p:spPr>
          <a:xfrm>
            <a:off x="0" y="2539975"/>
            <a:ext cx="9144000" cy="260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9"/>
          <p:cNvSpPr txBox="1"/>
          <p:nvPr>
            <p:ph type="title"/>
          </p:nvPr>
        </p:nvSpPr>
        <p:spPr>
          <a:xfrm>
            <a:off x="376275" y="1236450"/>
            <a:ext cx="870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800"/>
              <a:t>데이터 탐색 및 전처리</a:t>
            </a:r>
            <a:endParaRPr i="1" sz="4800"/>
          </a:p>
        </p:txBody>
      </p:sp>
      <p:cxnSp>
        <p:nvCxnSpPr>
          <p:cNvPr id="285" name="Google Shape;285;p39"/>
          <p:cNvCxnSpPr/>
          <p:nvPr/>
        </p:nvCxnSpPr>
        <p:spPr>
          <a:xfrm flipH="1" rot="10800000">
            <a:off x="376275" y="1955238"/>
            <a:ext cx="1508100" cy="300"/>
          </a:xfrm>
          <a:prstGeom prst="straightConnector1">
            <a:avLst/>
          </a:prstGeom>
          <a:noFill/>
          <a:ln cap="flat" cmpd="sng" w="38100">
            <a:solidFill>
              <a:srgbClr val="19344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0"/>
          <p:cNvSpPr/>
          <p:nvPr/>
        </p:nvSpPr>
        <p:spPr>
          <a:xfrm>
            <a:off x="0" y="252200"/>
            <a:ext cx="91440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s" sz="26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rPr>
              <a:t>DACON</a:t>
            </a:r>
            <a:endParaRPr b="1" sz="2600">
              <a:solidFill>
                <a:srgbClr val="19344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s" sz="20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rPr>
              <a:t>문장 유형 분류 AI 경진대회 데이터</a:t>
            </a:r>
            <a:endParaRPr b="1" sz="2000">
              <a:solidFill>
                <a:srgbClr val="193441"/>
              </a:solidFill>
            </a:endParaRPr>
          </a:p>
        </p:txBody>
      </p:sp>
      <p:sp>
        <p:nvSpPr>
          <p:cNvPr id="291" name="Google Shape;291;p40"/>
          <p:cNvSpPr/>
          <p:nvPr/>
        </p:nvSpPr>
        <p:spPr>
          <a:xfrm>
            <a:off x="283250" y="3162463"/>
            <a:ext cx="4257300" cy="15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s" sz="1000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수많은 글들을 AI 모델을 활용해 학습하고, 빠르게 분류할 수 있다면 </a:t>
            </a:r>
            <a:endParaRPr sz="1000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s" sz="1000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우리는 더 정교하게 분류된 정보를 얻고, </a:t>
            </a:r>
            <a:endParaRPr sz="1000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s" sz="1000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이를 통해 언어가 쓰이는 모든 영역에서 </a:t>
            </a:r>
            <a:endParaRPr sz="1000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보다 사용자 친화적인 서비스를 경험할 수 있게 될 것을 기대</a:t>
            </a:r>
            <a:endParaRPr sz="1500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2" name="Google Shape;2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086" y="1242089"/>
            <a:ext cx="1911625" cy="187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0"/>
          <p:cNvSpPr txBox="1"/>
          <p:nvPr>
            <p:ph idx="4294967295" type="subTitle"/>
          </p:nvPr>
        </p:nvSpPr>
        <p:spPr>
          <a:xfrm>
            <a:off x="4801644" y="2109878"/>
            <a:ext cx="17682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35D74"/>
                </a:solidFill>
              </a:rPr>
              <a:t>사실형</a:t>
            </a:r>
            <a:endParaRPr sz="1100">
              <a:solidFill>
                <a:srgbClr val="435D7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35D74"/>
                </a:solidFill>
              </a:rPr>
              <a:t>추론형</a:t>
            </a:r>
            <a:endParaRPr sz="1100">
              <a:solidFill>
                <a:srgbClr val="435D7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35D74"/>
                </a:solidFill>
              </a:rPr>
              <a:t>대화형</a:t>
            </a:r>
            <a:endParaRPr sz="1100">
              <a:solidFill>
                <a:srgbClr val="435D7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35D74"/>
                </a:solidFill>
              </a:rPr>
              <a:t>예측형</a:t>
            </a:r>
            <a:endParaRPr sz="1100">
              <a:solidFill>
                <a:srgbClr val="435D74"/>
              </a:solidFill>
            </a:endParaRPr>
          </a:p>
        </p:txBody>
      </p:sp>
      <p:sp>
        <p:nvSpPr>
          <p:cNvPr id="294" name="Google Shape;294;p40"/>
          <p:cNvSpPr txBox="1"/>
          <p:nvPr>
            <p:ph idx="4294967295" type="subTitle"/>
          </p:nvPr>
        </p:nvSpPr>
        <p:spPr>
          <a:xfrm>
            <a:off x="4801644" y="3988284"/>
            <a:ext cx="1768200" cy="5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35D74"/>
                </a:solidFill>
              </a:rPr>
              <a:t>긍정</a:t>
            </a:r>
            <a:endParaRPr sz="1100">
              <a:solidFill>
                <a:srgbClr val="435D7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35D74"/>
                </a:solidFill>
              </a:rPr>
              <a:t>부정</a:t>
            </a:r>
            <a:endParaRPr sz="1100">
              <a:solidFill>
                <a:srgbClr val="435D7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35D74"/>
                </a:solidFill>
              </a:rPr>
              <a:t>미정</a:t>
            </a:r>
            <a:endParaRPr sz="1100">
              <a:solidFill>
                <a:srgbClr val="435D74"/>
              </a:solidFill>
            </a:endParaRPr>
          </a:p>
        </p:txBody>
      </p:sp>
      <p:sp>
        <p:nvSpPr>
          <p:cNvPr id="295" name="Google Shape;295;p40"/>
          <p:cNvSpPr txBox="1"/>
          <p:nvPr>
            <p:ph idx="4294967295" type="subTitle"/>
          </p:nvPr>
        </p:nvSpPr>
        <p:spPr>
          <a:xfrm>
            <a:off x="6831077" y="2109878"/>
            <a:ext cx="1768200" cy="5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35D74"/>
                </a:solidFill>
              </a:rPr>
              <a:t>과거</a:t>
            </a:r>
            <a:endParaRPr sz="1100">
              <a:solidFill>
                <a:srgbClr val="435D7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35D74"/>
                </a:solidFill>
              </a:rPr>
              <a:t>현재</a:t>
            </a:r>
            <a:endParaRPr sz="1100">
              <a:solidFill>
                <a:srgbClr val="435D7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35D74"/>
                </a:solidFill>
              </a:rPr>
              <a:t>미래</a:t>
            </a:r>
            <a:endParaRPr sz="1100">
              <a:solidFill>
                <a:srgbClr val="435D74"/>
              </a:solidFill>
            </a:endParaRPr>
          </a:p>
        </p:txBody>
      </p:sp>
      <p:sp>
        <p:nvSpPr>
          <p:cNvPr id="296" name="Google Shape;296;p40"/>
          <p:cNvSpPr txBox="1"/>
          <p:nvPr>
            <p:ph idx="4294967295" type="subTitle"/>
          </p:nvPr>
        </p:nvSpPr>
        <p:spPr>
          <a:xfrm>
            <a:off x="6831077" y="3988284"/>
            <a:ext cx="1768200" cy="5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35D74"/>
                </a:solidFill>
              </a:rPr>
              <a:t>확실</a:t>
            </a:r>
            <a:endParaRPr sz="1100">
              <a:solidFill>
                <a:srgbClr val="435D7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35D74"/>
                </a:solidFill>
              </a:rPr>
              <a:t>불확실</a:t>
            </a:r>
            <a:endParaRPr sz="1100">
              <a:solidFill>
                <a:srgbClr val="435D74"/>
              </a:solidFill>
            </a:endParaRPr>
          </a:p>
        </p:txBody>
      </p:sp>
      <p:sp>
        <p:nvSpPr>
          <p:cNvPr id="297" name="Google Shape;297;p40"/>
          <p:cNvSpPr txBox="1"/>
          <p:nvPr>
            <p:ph idx="4294967295" type="subTitle"/>
          </p:nvPr>
        </p:nvSpPr>
        <p:spPr>
          <a:xfrm>
            <a:off x="4540550" y="1904822"/>
            <a:ext cx="2290800" cy="3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chemeClr val="accent1"/>
                </a:solidFill>
              </a:rPr>
              <a:t>유형</a:t>
            </a:r>
            <a:endParaRPr b="1" sz="1400">
              <a:solidFill>
                <a:schemeClr val="accent1"/>
              </a:solidFill>
            </a:endParaRPr>
          </a:p>
        </p:txBody>
      </p:sp>
      <p:sp>
        <p:nvSpPr>
          <p:cNvPr id="298" name="Google Shape;298;p40"/>
          <p:cNvSpPr txBox="1"/>
          <p:nvPr>
            <p:ph idx="4294967295" type="subTitle"/>
          </p:nvPr>
        </p:nvSpPr>
        <p:spPr>
          <a:xfrm>
            <a:off x="4540550" y="3783074"/>
            <a:ext cx="2290800" cy="3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chemeClr val="accent1"/>
                </a:solidFill>
              </a:rPr>
              <a:t>극성</a:t>
            </a:r>
            <a:endParaRPr b="1" sz="1400">
              <a:solidFill>
                <a:schemeClr val="accent1"/>
              </a:solidFill>
            </a:endParaRPr>
          </a:p>
        </p:txBody>
      </p:sp>
      <p:sp>
        <p:nvSpPr>
          <p:cNvPr id="299" name="Google Shape;299;p40"/>
          <p:cNvSpPr txBox="1"/>
          <p:nvPr>
            <p:ph idx="4294967295" type="subTitle"/>
          </p:nvPr>
        </p:nvSpPr>
        <p:spPr>
          <a:xfrm>
            <a:off x="6569940" y="1904822"/>
            <a:ext cx="2290800" cy="3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chemeClr val="accent1"/>
                </a:solidFill>
              </a:rPr>
              <a:t>시제</a:t>
            </a:r>
            <a:endParaRPr b="1" sz="1400">
              <a:solidFill>
                <a:schemeClr val="accent1"/>
              </a:solidFill>
            </a:endParaRPr>
          </a:p>
        </p:txBody>
      </p:sp>
      <p:sp>
        <p:nvSpPr>
          <p:cNvPr id="300" name="Google Shape;300;p40"/>
          <p:cNvSpPr txBox="1"/>
          <p:nvPr>
            <p:ph idx="4294967295" type="subTitle"/>
          </p:nvPr>
        </p:nvSpPr>
        <p:spPr>
          <a:xfrm>
            <a:off x="6569940" y="3783074"/>
            <a:ext cx="2290800" cy="3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chemeClr val="accent1"/>
                </a:solidFill>
              </a:rPr>
              <a:t>확실성</a:t>
            </a:r>
            <a:endParaRPr b="1" sz="1400">
              <a:solidFill>
                <a:schemeClr val="accent1"/>
              </a:solidFill>
            </a:endParaRPr>
          </a:p>
        </p:txBody>
      </p:sp>
      <p:grpSp>
        <p:nvGrpSpPr>
          <p:cNvPr id="301" name="Google Shape;301;p40"/>
          <p:cNvGrpSpPr/>
          <p:nvPr/>
        </p:nvGrpSpPr>
        <p:grpSpPr>
          <a:xfrm>
            <a:off x="5454059" y="3213223"/>
            <a:ext cx="463055" cy="422140"/>
            <a:chOff x="3299850" y="238575"/>
            <a:chExt cx="427725" cy="482225"/>
          </a:xfrm>
        </p:grpSpPr>
        <p:sp>
          <p:nvSpPr>
            <p:cNvPr id="302" name="Google Shape;302;p40"/>
            <p:cNvSpPr/>
            <p:nvPr/>
          </p:nvSpPr>
          <p:spPr>
            <a:xfrm>
              <a:off x="3299850" y="323500"/>
              <a:ext cx="427725" cy="397300"/>
            </a:xfrm>
            <a:custGeom>
              <a:rect b="b" l="l" r="r" t="t"/>
              <a:pathLst>
                <a:path extrusionOk="0" h="15892" w="17109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rgbClr val="91AA9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435D74"/>
                </a:solidFill>
              </a:endParaRPr>
            </a:p>
          </p:txBody>
        </p:sp>
        <p:sp>
          <p:nvSpPr>
            <p:cNvPr id="303" name="Google Shape;303;p40"/>
            <p:cNvSpPr/>
            <p:nvPr/>
          </p:nvSpPr>
          <p:spPr>
            <a:xfrm>
              <a:off x="3467650" y="238575"/>
              <a:ext cx="46525" cy="56650"/>
            </a:xfrm>
            <a:custGeom>
              <a:rect b="b" l="l" r="r" t="t"/>
              <a:pathLst>
                <a:path extrusionOk="0" h="2266" w="1861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rgbClr val="91AA9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435D74"/>
                </a:solidFill>
              </a:endParaRPr>
            </a:p>
          </p:txBody>
        </p:sp>
        <p:sp>
          <p:nvSpPr>
            <p:cNvPr id="304" name="Google Shape;304;p40"/>
            <p:cNvSpPr/>
            <p:nvPr/>
          </p:nvSpPr>
          <p:spPr>
            <a:xfrm>
              <a:off x="3566675" y="238575"/>
              <a:ext cx="46525" cy="56675"/>
            </a:xfrm>
            <a:custGeom>
              <a:rect b="b" l="l" r="r" t="t"/>
              <a:pathLst>
                <a:path extrusionOk="0" h="2267" w="1861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rgbClr val="91AA9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435D74"/>
                </a:solidFill>
              </a:endParaRPr>
            </a:p>
          </p:txBody>
        </p:sp>
        <p:sp>
          <p:nvSpPr>
            <p:cNvPr id="305" name="Google Shape;305;p40"/>
            <p:cNvSpPr/>
            <p:nvPr/>
          </p:nvSpPr>
          <p:spPr>
            <a:xfrm>
              <a:off x="3611225" y="323500"/>
              <a:ext cx="56550" cy="28325"/>
            </a:xfrm>
            <a:custGeom>
              <a:rect b="b" l="l" r="r" t="t"/>
              <a:pathLst>
                <a:path extrusionOk="0" h="1133" w="2262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91AA9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435D74"/>
                </a:solidFill>
              </a:endParaRPr>
            </a:p>
          </p:txBody>
        </p:sp>
        <p:sp>
          <p:nvSpPr>
            <p:cNvPr id="306" name="Google Shape;306;p40"/>
            <p:cNvSpPr/>
            <p:nvPr/>
          </p:nvSpPr>
          <p:spPr>
            <a:xfrm>
              <a:off x="3413075" y="323500"/>
              <a:ext cx="56550" cy="28325"/>
            </a:xfrm>
            <a:custGeom>
              <a:rect b="b" l="l" r="r" t="t"/>
              <a:pathLst>
                <a:path extrusionOk="0" h="1133" w="2262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91AA9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435D74"/>
                </a:solidFill>
              </a:endParaRPr>
            </a:p>
          </p:txBody>
        </p:sp>
      </p:grpSp>
      <p:grpSp>
        <p:nvGrpSpPr>
          <p:cNvPr id="307" name="Google Shape;307;p40"/>
          <p:cNvGrpSpPr/>
          <p:nvPr/>
        </p:nvGrpSpPr>
        <p:grpSpPr>
          <a:xfrm>
            <a:off x="7453789" y="1362170"/>
            <a:ext cx="523112" cy="422928"/>
            <a:chOff x="3270475" y="1427025"/>
            <a:chExt cx="483200" cy="483125"/>
          </a:xfrm>
        </p:grpSpPr>
        <p:sp>
          <p:nvSpPr>
            <p:cNvPr id="308" name="Google Shape;308;p40"/>
            <p:cNvSpPr/>
            <p:nvPr/>
          </p:nvSpPr>
          <p:spPr>
            <a:xfrm>
              <a:off x="3270475" y="1427025"/>
              <a:ext cx="483200" cy="483125"/>
            </a:xfrm>
            <a:custGeom>
              <a:rect b="b" l="l" r="r" t="t"/>
              <a:pathLst>
                <a:path extrusionOk="0" h="19325" w="19328">
                  <a:moveTo>
                    <a:pt x="9630" y="1133"/>
                  </a:moveTo>
                  <a:cubicBezTo>
                    <a:pt x="14352" y="1133"/>
                    <a:pt x="18196" y="4943"/>
                    <a:pt x="18196" y="9626"/>
                  </a:cubicBezTo>
                  <a:cubicBezTo>
                    <a:pt x="18196" y="14349"/>
                    <a:pt x="14352" y="18193"/>
                    <a:pt x="9630" y="18193"/>
                  </a:cubicBezTo>
                  <a:cubicBezTo>
                    <a:pt x="4946" y="18193"/>
                    <a:pt x="1136" y="14349"/>
                    <a:pt x="1136" y="9626"/>
                  </a:cubicBezTo>
                  <a:cubicBezTo>
                    <a:pt x="1136" y="4943"/>
                    <a:pt x="4946" y="1133"/>
                    <a:pt x="9630" y="1133"/>
                  </a:cubicBezTo>
                  <a:close/>
                  <a:moveTo>
                    <a:pt x="9641" y="0"/>
                  </a:moveTo>
                  <a:cubicBezTo>
                    <a:pt x="9637" y="0"/>
                    <a:pt x="9633" y="0"/>
                    <a:pt x="9630" y="0"/>
                  </a:cubicBezTo>
                  <a:cubicBezTo>
                    <a:pt x="4312" y="0"/>
                    <a:pt x="4" y="4309"/>
                    <a:pt x="4" y="9626"/>
                  </a:cubicBezTo>
                  <a:cubicBezTo>
                    <a:pt x="1" y="12187"/>
                    <a:pt x="1012" y="14648"/>
                    <a:pt x="2821" y="16465"/>
                  </a:cubicBezTo>
                  <a:cubicBezTo>
                    <a:pt x="4644" y="18310"/>
                    <a:pt x="7063" y="19325"/>
                    <a:pt x="9630" y="19325"/>
                  </a:cubicBezTo>
                  <a:cubicBezTo>
                    <a:pt x="10922" y="19325"/>
                    <a:pt x="12199" y="19065"/>
                    <a:pt x="13389" y="18555"/>
                  </a:cubicBezTo>
                  <a:cubicBezTo>
                    <a:pt x="15711" y="17558"/>
                    <a:pt x="17562" y="15708"/>
                    <a:pt x="18558" y="13386"/>
                  </a:cubicBezTo>
                  <a:cubicBezTo>
                    <a:pt x="19068" y="12196"/>
                    <a:pt x="19328" y="10919"/>
                    <a:pt x="19328" y="9626"/>
                  </a:cubicBezTo>
                  <a:cubicBezTo>
                    <a:pt x="19328" y="7060"/>
                    <a:pt x="18313" y="4641"/>
                    <a:pt x="16469" y="2818"/>
                  </a:cubicBezTo>
                  <a:cubicBezTo>
                    <a:pt x="14654" y="1012"/>
                    <a:pt x="12197" y="0"/>
                    <a:pt x="9641" y="0"/>
                  </a:cubicBezTo>
                  <a:close/>
                </a:path>
              </a:pathLst>
            </a:custGeom>
            <a:solidFill>
              <a:srgbClr val="91AA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  <a:highlight>
                  <a:schemeClr val="lt1"/>
                </a:highlight>
              </a:endParaRPr>
            </a:p>
          </p:txBody>
        </p:sp>
        <p:sp>
          <p:nvSpPr>
            <p:cNvPr id="309" name="Google Shape;309;p40"/>
            <p:cNvSpPr/>
            <p:nvPr/>
          </p:nvSpPr>
          <p:spPr>
            <a:xfrm>
              <a:off x="3497550" y="1596875"/>
              <a:ext cx="87650" cy="141525"/>
            </a:xfrm>
            <a:custGeom>
              <a:rect b="b" l="l" r="r" t="t"/>
              <a:pathLst>
                <a:path extrusionOk="0" h="5661" w="3506">
                  <a:moveTo>
                    <a:pt x="2885" y="1"/>
                  </a:moveTo>
                  <a:cubicBezTo>
                    <a:pt x="2740" y="1"/>
                    <a:pt x="2595" y="56"/>
                    <a:pt x="2485" y="166"/>
                  </a:cubicBezTo>
                  <a:lnTo>
                    <a:pt x="220" y="2431"/>
                  </a:lnTo>
                  <a:cubicBezTo>
                    <a:pt x="0" y="2651"/>
                    <a:pt x="0" y="3011"/>
                    <a:pt x="220" y="3231"/>
                  </a:cubicBezTo>
                  <a:lnTo>
                    <a:pt x="2485" y="5496"/>
                  </a:lnTo>
                  <a:cubicBezTo>
                    <a:pt x="2595" y="5606"/>
                    <a:pt x="2740" y="5661"/>
                    <a:pt x="2885" y="5661"/>
                  </a:cubicBezTo>
                  <a:cubicBezTo>
                    <a:pt x="3030" y="5661"/>
                    <a:pt x="3175" y="5606"/>
                    <a:pt x="3285" y="5496"/>
                  </a:cubicBezTo>
                  <a:cubicBezTo>
                    <a:pt x="3506" y="5275"/>
                    <a:pt x="3506" y="4916"/>
                    <a:pt x="3285" y="4695"/>
                  </a:cubicBezTo>
                  <a:lnTo>
                    <a:pt x="1422" y="2832"/>
                  </a:lnTo>
                  <a:lnTo>
                    <a:pt x="3285" y="966"/>
                  </a:lnTo>
                  <a:cubicBezTo>
                    <a:pt x="3506" y="746"/>
                    <a:pt x="3506" y="387"/>
                    <a:pt x="3285" y="166"/>
                  </a:cubicBezTo>
                  <a:cubicBezTo>
                    <a:pt x="3175" y="56"/>
                    <a:pt x="3030" y="1"/>
                    <a:pt x="2885" y="1"/>
                  </a:cubicBezTo>
                  <a:close/>
                </a:path>
              </a:pathLst>
            </a:custGeom>
            <a:solidFill>
              <a:srgbClr val="91AA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  <a:highlight>
                  <a:schemeClr val="lt1"/>
                </a:highlight>
              </a:endParaRPr>
            </a:p>
          </p:txBody>
        </p:sp>
        <p:sp>
          <p:nvSpPr>
            <p:cNvPr id="310" name="Google Shape;310;p40"/>
            <p:cNvSpPr/>
            <p:nvPr/>
          </p:nvSpPr>
          <p:spPr>
            <a:xfrm>
              <a:off x="3327100" y="1483625"/>
              <a:ext cx="369975" cy="369925"/>
            </a:xfrm>
            <a:custGeom>
              <a:rect b="b" l="l" r="r" t="t"/>
              <a:pathLst>
                <a:path extrusionOk="0" h="14797" w="14799">
                  <a:moveTo>
                    <a:pt x="7929" y="1157"/>
                  </a:moveTo>
                  <a:cubicBezTo>
                    <a:pt x="9206" y="1272"/>
                    <a:pt x="10420" y="1770"/>
                    <a:pt x="11411" y="2589"/>
                  </a:cubicBezTo>
                  <a:lnTo>
                    <a:pt x="11042" y="2957"/>
                  </a:lnTo>
                  <a:cubicBezTo>
                    <a:pt x="10828" y="3180"/>
                    <a:pt x="10831" y="3534"/>
                    <a:pt x="11048" y="3751"/>
                  </a:cubicBezTo>
                  <a:cubicBezTo>
                    <a:pt x="11158" y="3861"/>
                    <a:pt x="11303" y="3916"/>
                    <a:pt x="11448" y="3916"/>
                  </a:cubicBezTo>
                  <a:cubicBezTo>
                    <a:pt x="11590" y="3916"/>
                    <a:pt x="11732" y="3863"/>
                    <a:pt x="11842" y="3757"/>
                  </a:cubicBezTo>
                  <a:lnTo>
                    <a:pt x="12214" y="3389"/>
                  </a:lnTo>
                  <a:cubicBezTo>
                    <a:pt x="13026" y="4349"/>
                    <a:pt x="13524" y="5539"/>
                    <a:pt x="13639" y="6795"/>
                  </a:cubicBezTo>
                  <a:lnTo>
                    <a:pt x="13101" y="6795"/>
                  </a:lnTo>
                  <a:cubicBezTo>
                    <a:pt x="12787" y="6795"/>
                    <a:pt x="12534" y="7048"/>
                    <a:pt x="12534" y="7362"/>
                  </a:cubicBezTo>
                  <a:cubicBezTo>
                    <a:pt x="12534" y="7673"/>
                    <a:pt x="12787" y="7927"/>
                    <a:pt x="13101" y="7927"/>
                  </a:cubicBezTo>
                  <a:lnTo>
                    <a:pt x="13639" y="7927"/>
                  </a:lnTo>
                  <a:cubicBezTo>
                    <a:pt x="13515" y="9198"/>
                    <a:pt x="13005" y="10400"/>
                    <a:pt x="12178" y="11375"/>
                  </a:cubicBezTo>
                  <a:lnTo>
                    <a:pt x="11842" y="11040"/>
                  </a:lnTo>
                  <a:cubicBezTo>
                    <a:pt x="11732" y="10934"/>
                    <a:pt x="11590" y="10881"/>
                    <a:pt x="11448" y="10881"/>
                  </a:cubicBezTo>
                  <a:cubicBezTo>
                    <a:pt x="11303" y="10881"/>
                    <a:pt x="11158" y="10936"/>
                    <a:pt x="11048" y="11046"/>
                  </a:cubicBezTo>
                  <a:cubicBezTo>
                    <a:pt x="10831" y="11264"/>
                    <a:pt x="10828" y="11617"/>
                    <a:pt x="11042" y="11840"/>
                  </a:cubicBezTo>
                  <a:lnTo>
                    <a:pt x="11377" y="12175"/>
                  </a:lnTo>
                  <a:cubicBezTo>
                    <a:pt x="10402" y="13003"/>
                    <a:pt x="9200" y="13513"/>
                    <a:pt x="7929" y="13637"/>
                  </a:cubicBezTo>
                  <a:lnTo>
                    <a:pt x="7929" y="13099"/>
                  </a:lnTo>
                  <a:cubicBezTo>
                    <a:pt x="7929" y="12785"/>
                    <a:pt x="7676" y="12532"/>
                    <a:pt x="7365" y="12532"/>
                  </a:cubicBezTo>
                  <a:cubicBezTo>
                    <a:pt x="7051" y="12532"/>
                    <a:pt x="6797" y="12785"/>
                    <a:pt x="6797" y="13099"/>
                  </a:cubicBezTo>
                  <a:lnTo>
                    <a:pt x="6797" y="13637"/>
                  </a:lnTo>
                  <a:cubicBezTo>
                    <a:pt x="5541" y="13522"/>
                    <a:pt x="4351" y="13024"/>
                    <a:pt x="3391" y="12212"/>
                  </a:cubicBezTo>
                  <a:lnTo>
                    <a:pt x="3759" y="11840"/>
                  </a:lnTo>
                  <a:cubicBezTo>
                    <a:pt x="3974" y="11617"/>
                    <a:pt x="3971" y="11264"/>
                    <a:pt x="3753" y="11046"/>
                  </a:cubicBezTo>
                  <a:cubicBezTo>
                    <a:pt x="3643" y="10936"/>
                    <a:pt x="3499" y="10881"/>
                    <a:pt x="3354" y="10881"/>
                  </a:cubicBezTo>
                  <a:cubicBezTo>
                    <a:pt x="3212" y="10881"/>
                    <a:pt x="3070" y="10934"/>
                    <a:pt x="2959" y="11040"/>
                  </a:cubicBezTo>
                  <a:lnTo>
                    <a:pt x="2591" y="11408"/>
                  </a:lnTo>
                  <a:cubicBezTo>
                    <a:pt x="1773" y="10418"/>
                    <a:pt x="1274" y="9204"/>
                    <a:pt x="1160" y="7927"/>
                  </a:cubicBezTo>
                  <a:lnTo>
                    <a:pt x="1703" y="7927"/>
                  </a:lnTo>
                  <a:cubicBezTo>
                    <a:pt x="2014" y="7927"/>
                    <a:pt x="2268" y="7673"/>
                    <a:pt x="2268" y="7362"/>
                  </a:cubicBezTo>
                  <a:cubicBezTo>
                    <a:pt x="2268" y="7048"/>
                    <a:pt x="2014" y="6795"/>
                    <a:pt x="1703" y="6795"/>
                  </a:cubicBezTo>
                  <a:lnTo>
                    <a:pt x="1163" y="6795"/>
                  </a:lnTo>
                  <a:cubicBezTo>
                    <a:pt x="1274" y="5539"/>
                    <a:pt x="1770" y="4346"/>
                    <a:pt x="2579" y="3377"/>
                  </a:cubicBezTo>
                  <a:lnTo>
                    <a:pt x="2959" y="3757"/>
                  </a:lnTo>
                  <a:cubicBezTo>
                    <a:pt x="3070" y="3863"/>
                    <a:pt x="3212" y="3916"/>
                    <a:pt x="3354" y="3916"/>
                  </a:cubicBezTo>
                  <a:cubicBezTo>
                    <a:pt x="3499" y="3916"/>
                    <a:pt x="3643" y="3861"/>
                    <a:pt x="3753" y="3751"/>
                  </a:cubicBezTo>
                  <a:cubicBezTo>
                    <a:pt x="3971" y="3534"/>
                    <a:pt x="3974" y="3180"/>
                    <a:pt x="3759" y="2957"/>
                  </a:cubicBezTo>
                  <a:lnTo>
                    <a:pt x="3379" y="2577"/>
                  </a:lnTo>
                  <a:cubicBezTo>
                    <a:pt x="4348" y="1767"/>
                    <a:pt x="5541" y="1272"/>
                    <a:pt x="6797" y="1160"/>
                  </a:cubicBezTo>
                  <a:lnTo>
                    <a:pt x="6797" y="1701"/>
                  </a:lnTo>
                  <a:cubicBezTo>
                    <a:pt x="6797" y="2012"/>
                    <a:pt x="7051" y="2266"/>
                    <a:pt x="7365" y="2266"/>
                  </a:cubicBezTo>
                  <a:cubicBezTo>
                    <a:pt x="7676" y="2266"/>
                    <a:pt x="7929" y="2012"/>
                    <a:pt x="7929" y="1701"/>
                  </a:cubicBezTo>
                  <a:lnTo>
                    <a:pt x="7929" y="1157"/>
                  </a:lnTo>
                  <a:close/>
                  <a:moveTo>
                    <a:pt x="7376" y="1"/>
                  </a:moveTo>
                  <a:cubicBezTo>
                    <a:pt x="7372" y="1"/>
                    <a:pt x="7368" y="1"/>
                    <a:pt x="7365" y="1"/>
                  </a:cubicBezTo>
                  <a:cubicBezTo>
                    <a:pt x="5435" y="1"/>
                    <a:pt x="3581" y="759"/>
                    <a:pt x="2210" y="2115"/>
                  </a:cubicBezTo>
                  <a:cubicBezTo>
                    <a:pt x="2174" y="2142"/>
                    <a:pt x="2141" y="2172"/>
                    <a:pt x="2114" y="2208"/>
                  </a:cubicBezTo>
                  <a:cubicBezTo>
                    <a:pt x="761" y="3582"/>
                    <a:pt x="3" y="5433"/>
                    <a:pt x="3" y="7362"/>
                  </a:cubicBezTo>
                  <a:cubicBezTo>
                    <a:pt x="0" y="9322"/>
                    <a:pt x="776" y="11206"/>
                    <a:pt x="2159" y="12598"/>
                  </a:cubicBezTo>
                  <a:lnTo>
                    <a:pt x="2177" y="12616"/>
                  </a:lnTo>
                  <a:lnTo>
                    <a:pt x="2180" y="12619"/>
                  </a:lnTo>
                  <a:lnTo>
                    <a:pt x="2186" y="12625"/>
                  </a:lnTo>
                  <a:cubicBezTo>
                    <a:pt x="3578" y="14023"/>
                    <a:pt x="5414" y="14796"/>
                    <a:pt x="7365" y="14796"/>
                  </a:cubicBezTo>
                  <a:cubicBezTo>
                    <a:pt x="9327" y="14796"/>
                    <a:pt x="11187" y="14017"/>
                    <a:pt x="12603" y="12601"/>
                  </a:cubicBezTo>
                  <a:cubicBezTo>
                    <a:pt x="14019" y="11185"/>
                    <a:pt x="14798" y="9325"/>
                    <a:pt x="14798" y="7362"/>
                  </a:cubicBezTo>
                  <a:cubicBezTo>
                    <a:pt x="14798" y="5415"/>
                    <a:pt x="14028" y="3576"/>
                    <a:pt x="12627" y="2184"/>
                  </a:cubicBezTo>
                  <a:lnTo>
                    <a:pt x="12621" y="2178"/>
                  </a:lnTo>
                  <a:cubicBezTo>
                    <a:pt x="12621" y="2175"/>
                    <a:pt x="12618" y="2175"/>
                    <a:pt x="12618" y="2175"/>
                  </a:cubicBezTo>
                  <a:lnTo>
                    <a:pt x="12600" y="2157"/>
                  </a:lnTo>
                  <a:cubicBezTo>
                    <a:pt x="11211" y="777"/>
                    <a:pt x="9331" y="1"/>
                    <a:pt x="7376" y="1"/>
                  </a:cubicBezTo>
                  <a:close/>
                </a:path>
              </a:pathLst>
            </a:custGeom>
            <a:solidFill>
              <a:srgbClr val="91AA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  <a:highlight>
                  <a:schemeClr val="lt1"/>
                </a:highlight>
              </a:endParaRPr>
            </a:p>
          </p:txBody>
        </p:sp>
      </p:grpSp>
      <p:grpSp>
        <p:nvGrpSpPr>
          <p:cNvPr id="311" name="Google Shape;311;p40"/>
          <p:cNvGrpSpPr/>
          <p:nvPr/>
        </p:nvGrpSpPr>
        <p:grpSpPr>
          <a:xfrm>
            <a:off x="7453836" y="3212833"/>
            <a:ext cx="523031" cy="422928"/>
            <a:chOff x="1487200" y="4993750"/>
            <a:chExt cx="483125" cy="483125"/>
          </a:xfrm>
        </p:grpSpPr>
        <p:sp>
          <p:nvSpPr>
            <p:cNvPr id="312" name="Google Shape;312;p40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91AA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  <a:highlight>
                  <a:schemeClr val="lt1"/>
                </a:highlight>
              </a:endParaRPr>
            </a:p>
          </p:txBody>
        </p:sp>
        <p:sp>
          <p:nvSpPr>
            <p:cNvPr id="313" name="Google Shape;313;p40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91AA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  <a:highlight>
                  <a:schemeClr val="lt1"/>
                </a:highlight>
              </a:endParaRPr>
            </a:p>
          </p:txBody>
        </p:sp>
      </p:grpSp>
      <p:grpSp>
        <p:nvGrpSpPr>
          <p:cNvPr id="314" name="Google Shape;314;p40"/>
          <p:cNvGrpSpPr/>
          <p:nvPr/>
        </p:nvGrpSpPr>
        <p:grpSpPr>
          <a:xfrm>
            <a:off x="5425963" y="1366862"/>
            <a:ext cx="523050" cy="413539"/>
            <a:chOff x="-42430625" y="1949750"/>
            <a:chExt cx="322950" cy="315775"/>
          </a:xfrm>
        </p:grpSpPr>
        <p:sp>
          <p:nvSpPr>
            <p:cNvPr id="315" name="Google Shape;315;p40"/>
            <p:cNvSpPr/>
            <p:nvPr/>
          </p:nvSpPr>
          <p:spPr>
            <a:xfrm>
              <a:off x="-42353450" y="2065525"/>
              <a:ext cx="40975" cy="41000"/>
            </a:xfrm>
            <a:custGeom>
              <a:rect b="b" l="l" r="r" t="t"/>
              <a:pathLst>
                <a:path extrusionOk="0" h="1640" w="1639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61" y="1639"/>
                    <a:pt x="1639" y="1293"/>
                    <a:pt x="1639" y="820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rgbClr val="91AA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316" name="Google Shape;316;p40"/>
            <p:cNvSpPr/>
            <p:nvPr/>
          </p:nvSpPr>
          <p:spPr>
            <a:xfrm>
              <a:off x="-42289650" y="2065525"/>
              <a:ext cx="40975" cy="41000"/>
            </a:xfrm>
            <a:custGeom>
              <a:rect b="b" l="l" r="r" t="t"/>
              <a:pathLst>
                <a:path extrusionOk="0" h="1640" w="1639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92" y="1639"/>
                    <a:pt x="1639" y="1293"/>
                    <a:pt x="1639" y="820"/>
                  </a:cubicBezTo>
                  <a:cubicBezTo>
                    <a:pt x="1639" y="379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91AA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317" name="Google Shape;317;p40"/>
            <p:cNvSpPr/>
            <p:nvPr/>
          </p:nvSpPr>
          <p:spPr>
            <a:xfrm>
              <a:off x="-42226625" y="2065525"/>
              <a:ext cx="40975" cy="41000"/>
            </a:xfrm>
            <a:custGeom>
              <a:rect b="b" l="l" r="r" t="t"/>
              <a:pathLst>
                <a:path extrusionOk="0" h="1640" w="1639">
                  <a:moveTo>
                    <a:pt x="819" y="1"/>
                  </a:moveTo>
                  <a:cubicBezTo>
                    <a:pt x="378" y="1"/>
                    <a:pt x="0" y="379"/>
                    <a:pt x="0" y="820"/>
                  </a:cubicBezTo>
                  <a:cubicBezTo>
                    <a:pt x="0" y="1293"/>
                    <a:pt x="378" y="1639"/>
                    <a:pt x="819" y="1639"/>
                  </a:cubicBezTo>
                  <a:cubicBezTo>
                    <a:pt x="1292" y="1639"/>
                    <a:pt x="1638" y="1293"/>
                    <a:pt x="1638" y="820"/>
                  </a:cubicBezTo>
                  <a:cubicBezTo>
                    <a:pt x="1638" y="379"/>
                    <a:pt x="1292" y="1"/>
                    <a:pt x="819" y="1"/>
                  </a:cubicBezTo>
                  <a:close/>
                </a:path>
              </a:pathLst>
            </a:custGeom>
            <a:solidFill>
              <a:srgbClr val="91AA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318" name="Google Shape;318;p40"/>
            <p:cNvSpPr/>
            <p:nvPr/>
          </p:nvSpPr>
          <p:spPr>
            <a:xfrm>
              <a:off x="-42430625" y="1949750"/>
              <a:ext cx="322950" cy="315775"/>
            </a:xfrm>
            <a:custGeom>
              <a:rect b="b" l="l" r="r" t="t"/>
              <a:pathLst>
                <a:path extrusionOk="0" h="12631" w="12918">
                  <a:moveTo>
                    <a:pt x="6427" y="757"/>
                  </a:moveTo>
                  <a:cubicBezTo>
                    <a:pt x="8790" y="757"/>
                    <a:pt x="10712" y="2017"/>
                    <a:pt x="11500" y="3655"/>
                  </a:cubicBezTo>
                  <a:cubicBezTo>
                    <a:pt x="12098" y="4821"/>
                    <a:pt x="12098" y="6081"/>
                    <a:pt x="11500" y="7215"/>
                  </a:cubicBezTo>
                  <a:cubicBezTo>
                    <a:pt x="10679" y="8857"/>
                    <a:pt x="8789" y="10067"/>
                    <a:pt x="6472" y="10067"/>
                  </a:cubicBezTo>
                  <a:cubicBezTo>
                    <a:pt x="6210" y="10067"/>
                    <a:pt x="5943" y="10051"/>
                    <a:pt x="5671" y="10019"/>
                  </a:cubicBezTo>
                  <a:cubicBezTo>
                    <a:pt x="5545" y="10019"/>
                    <a:pt x="5451" y="10051"/>
                    <a:pt x="5325" y="10145"/>
                  </a:cubicBezTo>
                  <a:lnTo>
                    <a:pt x="4285" y="11153"/>
                  </a:lnTo>
                  <a:lnTo>
                    <a:pt x="4285" y="9988"/>
                  </a:lnTo>
                  <a:cubicBezTo>
                    <a:pt x="4285" y="9830"/>
                    <a:pt x="4190" y="9673"/>
                    <a:pt x="4033" y="9578"/>
                  </a:cubicBezTo>
                  <a:cubicBezTo>
                    <a:pt x="3088" y="9200"/>
                    <a:pt x="2300" y="8602"/>
                    <a:pt x="1796" y="7908"/>
                  </a:cubicBezTo>
                  <a:cubicBezTo>
                    <a:pt x="0" y="5577"/>
                    <a:pt x="1071" y="2458"/>
                    <a:pt x="4033" y="1229"/>
                  </a:cubicBezTo>
                  <a:cubicBezTo>
                    <a:pt x="4726" y="914"/>
                    <a:pt x="5545" y="757"/>
                    <a:pt x="6427" y="757"/>
                  </a:cubicBezTo>
                  <a:close/>
                  <a:moveTo>
                    <a:pt x="6427" y="1"/>
                  </a:moveTo>
                  <a:cubicBezTo>
                    <a:pt x="2962" y="1"/>
                    <a:pt x="126" y="2427"/>
                    <a:pt x="126" y="5451"/>
                  </a:cubicBezTo>
                  <a:cubicBezTo>
                    <a:pt x="126" y="7593"/>
                    <a:pt x="1544" y="9389"/>
                    <a:pt x="3497" y="10303"/>
                  </a:cubicBezTo>
                  <a:lnTo>
                    <a:pt x="3497" y="12193"/>
                  </a:lnTo>
                  <a:cubicBezTo>
                    <a:pt x="3497" y="12319"/>
                    <a:pt x="3560" y="12477"/>
                    <a:pt x="3655" y="12540"/>
                  </a:cubicBezTo>
                  <a:cubicBezTo>
                    <a:pt x="3729" y="12599"/>
                    <a:pt x="3825" y="12631"/>
                    <a:pt x="3921" y="12631"/>
                  </a:cubicBezTo>
                  <a:cubicBezTo>
                    <a:pt x="4029" y="12631"/>
                    <a:pt x="4139" y="12591"/>
                    <a:pt x="4222" y="12508"/>
                  </a:cubicBezTo>
                  <a:lnTo>
                    <a:pt x="5829" y="10901"/>
                  </a:lnTo>
                  <a:cubicBezTo>
                    <a:pt x="6063" y="10925"/>
                    <a:pt x="6295" y="10936"/>
                    <a:pt x="6524" y="10936"/>
                  </a:cubicBezTo>
                  <a:cubicBezTo>
                    <a:pt x="9075" y="10936"/>
                    <a:pt x="11304" y="9530"/>
                    <a:pt x="12287" y="7593"/>
                  </a:cubicBezTo>
                  <a:cubicBezTo>
                    <a:pt x="12917" y="6239"/>
                    <a:pt x="12917" y="4663"/>
                    <a:pt x="12256" y="3309"/>
                  </a:cubicBezTo>
                  <a:cubicBezTo>
                    <a:pt x="11311" y="1324"/>
                    <a:pt x="9074" y="1"/>
                    <a:pt x="6427" y="1"/>
                  </a:cubicBezTo>
                  <a:close/>
                </a:path>
              </a:pathLst>
            </a:custGeom>
            <a:solidFill>
              <a:srgbClr val="91AA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299" y="945112"/>
            <a:ext cx="3821422" cy="2528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6875" y="897875"/>
            <a:ext cx="4228078" cy="27180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1"/>
          <p:cNvSpPr txBox="1"/>
          <p:nvPr/>
        </p:nvSpPr>
        <p:spPr>
          <a:xfrm>
            <a:off x="606363" y="3728569"/>
            <a:ext cx="3540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90%</a:t>
            </a:r>
            <a:r>
              <a:rPr lang="es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이상의 데이터들의 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문장의 길이가 </a:t>
            </a:r>
            <a:r>
              <a:rPr b="1" lang="es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  <a:r>
              <a:rPr lang="es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을 넘지 않음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41"/>
          <p:cNvSpPr txBox="1"/>
          <p:nvPr/>
        </p:nvSpPr>
        <p:spPr>
          <a:xfrm>
            <a:off x="4782788" y="3728575"/>
            <a:ext cx="3677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라벨 시각화</a:t>
            </a:r>
            <a:r>
              <a:rPr lang="es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sz="16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s" sz="1600">
                <a:latin typeface="Roboto"/>
                <a:ea typeface="Roboto"/>
                <a:cs typeface="Roboto"/>
                <a:sym typeface="Roboto"/>
              </a:rPr>
              <a:t>➝</a:t>
            </a:r>
            <a:r>
              <a:rPr lang="es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s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심한 불균형</a:t>
            </a:r>
            <a:endParaRPr b="1" sz="16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41"/>
          <p:cNvSpPr txBox="1"/>
          <p:nvPr/>
        </p:nvSpPr>
        <p:spPr>
          <a:xfrm>
            <a:off x="0" y="76200"/>
            <a:ext cx="91440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28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rPr>
              <a:t>데이터 탐색</a:t>
            </a:r>
            <a:endParaRPr b="1" i="1" sz="2800">
              <a:solidFill>
                <a:srgbClr val="1934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41"/>
          <p:cNvSpPr txBox="1"/>
          <p:nvPr/>
        </p:nvSpPr>
        <p:spPr>
          <a:xfrm>
            <a:off x="5409938" y="4161200"/>
            <a:ext cx="242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결측치 x   맞춤법 신경 x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2"/>
          <p:cNvSpPr/>
          <p:nvPr/>
        </p:nvSpPr>
        <p:spPr>
          <a:xfrm>
            <a:off x="1014138" y="1524125"/>
            <a:ext cx="1983900" cy="173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lt1"/>
              </a:solidFill>
            </a:endParaRPr>
          </a:p>
        </p:txBody>
      </p:sp>
      <p:sp>
        <p:nvSpPr>
          <p:cNvPr id="334" name="Google Shape;334;p42"/>
          <p:cNvSpPr txBox="1"/>
          <p:nvPr/>
        </p:nvSpPr>
        <p:spPr>
          <a:xfrm>
            <a:off x="662888" y="3728569"/>
            <a:ext cx="354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" name="Google Shape;335;p42"/>
          <p:cNvSpPr txBox="1"/>
          <p:nvPr/>
        </p:nvSpPr>
        <p:spPr>
          <a:xfrm>
            <a:off x="0" y="76200"/>
            <a:ext cx="91440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28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rPr>
              <a:t>데이터 탐색</a:t>
            </a:r>
            <a:endParaRPr b="1" i="1" sz="2800">
              <a:solidFill>
                <a:srgbClr val="1934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p42"/>
          <p:cNvSpPr/>
          <p:nvPr/>
        </p:nvSpPr>
        <p:spPr>
          <a:xfrm>
            <a:off x="6145963" y="1524125"/>
            <a:ext cx="1983900" cy="1734300"/>
          </a:xfrm>
          <a:prstGeom prst="rect">
            <a:avLst/>
          </a:prstGeom>
          <a:solidFill>
            <a:srgbClr val="869FB2"/>
          </a:solidFill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1"/>
                </a:solidFill>
              </a:rPr>
              <a:t>레이블 별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1"/>
                </a:solidFill>
              </a:rPr>
              <a:t>정의 내리기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337" name="Google Shape;337;p42"/>
          <p:cNvSpPr/>
          <p:nvPr/>
        </p:nvSpPr>
        <p:spPr>
          <a:xfrm>
            <a:off x="3580138" y="1524125"/>
            <a:ext cx="1983900" cy="1734300"/>
          </a:xfrm>
          <a:prstGeom prst="rect">
            <a:avLst/>
          </a:prstGeom>
          <a:solidFill>
            <a:srgbClr val="CFD9E0"/>
          </a:solidFill>
          <a:ln cap="flat" cmpd="sng" w="9525">
            <a:solidFill>
              <a:srgbClr val="CFD9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</a:endParaRPr>
          </a:p>
        </p:txBody>
      </p:sp>
      <p:grpSp>
        <p:nvGrpSpPr>
          <p:cNvPr id="338" name="Google Shape;338;p42"/>
          <p:cNvGrpSpPr/>
          <p:nvPr/>
        </p:nvGrpSpPr>
        <p:grpSpPr>
          <a:xfrm>
            <a:off x="1329538" y="1793687"/>
            <a:ext cx="523050" cy="413539"/>
            <a:chOff x="-42430625" y="1949750"/>
            <a:chExt cx="322950" cy="315775"/>
          </a:xfrm>
        </p:grpSpPr>
        <p:sp>
          <p:nvSpPr>
            <p:cNvPr id="339" name="Google Shape;339;p42"/>
            <p:cNvSpPr/>
            <p:nvPr/>
          </p:nvSpPr>
          <p:spPr>
            <a:xfrm>
              <a:off x="-42353450" y="2065525"/>
              <a:ext cx="40975" cy="41000"/>
            </a:xfrm>
            <a:custGeom>
              <a:rect b="b" l="l" r="r" t="t"/>
              <a:pathLst>
                <a:path extrusionOk="0" h="1640" w="1639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61" y="1639"/>
                    <a:pt x="1639" y="1293"/>
                    <a:pt x="1639" y="820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rgbClr val="91AA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340" name="Google Shape;340;p42"/>
            <p:cNvSpPr/>
            <p:nvPr/>
          </p:nvSpPr>
          <p:spPr>
            <a:xfrm>
              <a:off x="-42289650" y="2065525"/>
              <a:ext cx="40975" cy="41000"/>
            </a:xfrm>
            <a:custGeom>
              <a:rect b="b" l="l" r="r" t="t"/>
              <a:pathLst>
                <a:path extrusionOk="0" h="1640" w="1639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92" y="1639"/>
                    <a:pt x="1639" y="1293"/>
                    <a:pt x="1639" y="820"/>
                  </a:cubicBezTo>
                  <a:cubicBezTo>
                    <a:pt x="1639" y="379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91AA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341" name="Google Shape;341;p42"/>
            <p:cNvSpPr/>
            <p:nvPr/>
          </p:nvSpPr>
          <p:spPr>
            <a:xfrm>
              <a:off x="-42226625" y="2065525"/>
              <a:ext cx="40975" cy="41000"/>
            </a:xfrm>
            <a:custGeom>
              <a:rect b="b" l="l" r="r" t="t"/>
              <a:pathLst>
                <a:path extrusionOk="0" h="1640" w="1639">
                  <a:moveTo>
                    <a:pt x="819" y="1"/>
                  </a:moveTo>
                  <a:cubicBezTo>
                    <a:pt x="378" y="1"/>
                    <a:pt x="0" y="379"/>
                    <a:pt x="0" y="820"/>
                  </a:cubicBezTo>
                  <a:cubicBezTo>
                    <a:pt x="0" y="1293"/>
                    <a:pt x="378" y="1639"/>
                    <a:pt x="819" y="1639"/>
                  </a:cubicBezTo>
                  <a:cubicBezTo>
                    <a:pt x="1292" y="1639"/>
                    <a:pt x="1638" y="1293"/>
                    <a:pt x="1638" y="820"/>
                  </a:cubicBezTo>
                  <a:cubicBezTo>
                    <a:pt x="1638" y="379"/>
                    <a:pt x="1292" y="1"/>
                    <a:pt x="819" y="1"/>
                  </a:cubicBezTo>
                  <a:close/>
                </a:path>
              </a:pathLst>
            </a:custGeom>
            <a:solidFill>
              <a:srgbClr val="91AA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342" name="Google Shape;342;p42"/>
            <p:cNvSpPr/>
            <p:nvPr/>
          </p:nvSpPr>
          <p:spPr>
            <a:xfrm>
              <a:off x="-42430625" y="1949750"/>
              <a:ext cx="322950" cy="315775"/>
            </a:xfrm>
            <a:custGeom>
              <a:rect b="b" l="l" r="r" t="t"/>
              <a:pathLst>
                <a:path extrusionOk="0" h="12631" w="12918">
                  <a:moveTo>
                    <a:pt x="6427" y="757"/>
                  </a:moveTo>
                  <a:cubicBezTo>
                    <a:pt x="8790" y="757"/>
                    <a:pt x="10712" y="2017"/>
                    <a:pt x="11500" y="3655"/>
                  </a:cubicBezTo>
                  <a:cubicBezTo>
                    <a:pt x="12098" y="4821"/>
                    <a:pt x="12098" y="6081"/>
                    <a:pt x="11500" y="7215"/>
                  </a:cubicBezTo>
                  <a:cubicBezTo>
                    <a:pt x="10679" y="8857"/>
                    <a:pt x="8789" y="10067"/>
                    <a:pt x="6472" y="10067"/>
                  </a:cubicBezTo>
                  <a:cubicBezTo>
                    <a:pt x="6210" y="10067"/>
                    <a:pt x="5943" y="10051"/>
                    <a:pt x="5671" y="10019"/>
                  </a:cubicBezTo>
                  <a:cubicBezTo>
                    <a:pt x="5545" y="10019"/>
                    <a:pt x="5451" y="10051"/>
                    <a:pt x="5325" y="10145"/>
                  </a:cubicBezTo>
                  <a:lnTo>
                    <a:pt x="4285" y="11153"/>
                  </a:lnTo>
                  <a:lnTo>
                    <a:pt x="4285" y="9988"/>
                  </a:lnTo>
                  <a:cubicBezTo>
                    <a:pt x="4285" y="9830"/>
                    <a:pt x="4190" y="9673"/>
                    <a:pt x="4033" y="9578"/>
                  </a:cubicBezTo>
                  <a:cubicBezTo>
                    <a:pt x="3088" y="9200"/>
                    <a:pt x="2300" y="8602"/>
                    <a:pt x="1796" y="7908"/>
                  </a:cubicBezTo>
                  <a:cubicBezTo>
                    <a:pt x="0" y="5577"/>
                    <a:pt x="1071" y="2458"/>
                    <a:pt x="4033" y="1229"/>
                  </a:cubicBezTo>
                  <a:cubicBezTo>
                    <a:pt x="4726" y="914"/>
                    <a:pt x="5545" y="757"/>
                    <a:pt x="6427" y="757"/>
                  </a:cubicBezTo>
                  <a:close/>
                  <a:moveTo>
                    <a:pt x="6427" y="1"/>
                  </a:moveTo>
                  <a:cubicBezTo>
                    <a:pt x="2962" y="1"/>
                    <a:pt x="126" y="2427"/>
                    <a:pt x="126" y="5451"/>
                  </a:cubicBezTo>
                  <a:cubicBezTo>
                    <a:pt x="126" y="7593"/>
                    <a:pt x="1544" y="9389"/>
                    <a:pt x="3497" y="10303"/>
                  </a:cubicBezTo>
                  <a:lnTo>
                    <a:pt x="3497" y="12193"/>
                  </a:lnTo>
                  <a:cubicBezTo>
                    <a:pt x="3497" y="12319"/>
                    <a:pt x="3560" y="12477"/>
                    <a:pt x="3655" y="12540"/>
                  </a:cubicBezTo>
                  <a:cubicBezTo>
                    <a:pt x="3729" y="12599"/>
                    <a:pt x="3825" y="12631"/>
                    <a:pt x="3921" y="12631"/>
                  </a:cubicBezTo>
                  <a:cubicBezTo>
                    <a:pt x="4029" y="12631"/>
                    <a:pt x="4139" y="12591"/>
                    <a:pt x="4222" y="12508"/>
                  </a:cubicBezTo>
                  <a:lnTo>
                    <a:pt x="5829" y="10901"/>
                  </a:lnTo>
                  <a:cubicBezTo>
                    <a:pt x="6063" y="10925"/>
                    <a:pt x="6295" y="10936"/>
                    <a:pt x="6524" y="10936"/>
                  </a:cubicBezTo>
                  <a:cubicBezTo>
                    <a:pt x="9075" y="10936"/>
                    <a:pt x="11304" y="9530"/>
                    <a:pt x="12287" y="7593"/>
                  </a:cubicBezTo>
                  <a:cubicBezTo>
                    <a:pt x="12917" y="6239"/>
                    <a:pt x="12917" y="4663"/>
                    <a:pt x="12256" y="3309"/>
                  </a:cubicBezTo>
                  <a:cubicBezTo>
                    <a:pt x="11311" y="1324"/>
                    <a:pt x="9074" y="1"/>
                    <a:pt x="6427" y="1"/>
                  </a:cubicBezTo>
                  <a:close/>
                </a:path>
              </a:pathLst>
            </a:custGeom>
            <a:solidFill>
              <a:srgbClr val="91AA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</p:grpSp>
      <p:grpSp>
        <p:nvGrpSpPr>
          <p:cNvPr id="343" name="Google Shape;343;p42"/>
          <p:cNvGrpSpPr/>
          <p:nvPr/>
        </p:nvGrpSpPr>
        <p:grpSpPr>
          <a:xfrm>
            <a:off x="2159526" y="1788995"/>
            <a:ext cx="523112" cy="422928"/>
            <a:chOff x="3270475" y="1427025"/>
            <a:chExt cx="483200" cy="483125"/>
          </a:xfrm>
        </p:grpSpPr>
        <p:sp>
          <p:nvSpPr>
            <p:cNvPr id="344" name="Google Shape;344;p42"/>
            <p:cNvSpPr/>
            <p:nvPr/>
          </p:nvSpPr>
          <p:spPr>
            <a:xfrm>
              <a:off x="3270475" y="1427025"/>
              <a:ext cx="483200" cy="483125"/>
            </a:xfrm>
            <a:custGeom>
              <a:rect b="b" l="l" r="r" t="t"/>
              <a:pathLst>
                <a:path extrusionOk="0" h="19325" w="19328">
                  <a:moveTo>
                    <a:pt x="9630" y="1133"/>
                  </a:moveTo>
                  <a:cubicBezTo>
                    <a:pt x="14352" y="1133"/>
                    <a:pt x="18196" y="4943"/>
                    <a:pt x="18196" y="9626"/>
                  </a:cubicBezTo>
                  <a:cubicBezTo>
                    <a:pt x="18196" y="14349"/>
                    <a:pt x="14352" y="18193"/>
                    <a:pt x="9630" y="18193"/>
                  </a:cubicBezTo>
                  <a:cubicBezTo>
                    <a:pt x="4946" y="18193"/>
                    <a:pt x="1136" y="14349"/>
                    <a:pt x="1136" y="9626"/>
                  </a:cubicBezTo>
                  <a:cubicBezTo>
                    <a:pt x="1136" y="4943"/>
                    <a:pt x="4946" y="1133"/>
                    <a:pt x="9630" y="1133"/>
                  </a:cubicBezTo>
                  <a:close/>
                  <a:moveTo>
                    <a:pt x="9641" y="0"/>
                  </a:moveTo>
                  <a:cubicBezTo>
                    <a:pt x="9637" y="0"/>
                    <a:pt x="9633" y="0"/>
                    <a:pt x="9630" y="0"/>
                  </a:cubicBezTo>
                  <a:cubicBezTo>
                    <a:pt x="4312" y="0"/>
                    <a:pt x="4" y="4309"/>
                    <a:pt x="4" y="9626"/>
                  </a:cubicBezTo>
                  <a:cubicBezTo>
                    <a:pt x="1" y="12187"/>
                    <a:pt x="1012" y="14648"/>
                    <a:pt x="2821" y="16465"/>
                  </a:cubicBezTo>
                  <a:cubicBezTo>
                    <a:pt x="4644" y="18310"/>
                    <a:pt x="7063" y="19325"/>
                    <a:pt x="9630" y="19325"/>
                  </a:cubicBezTo>
                  <a:cubicBezTo>
                    <a:pt x="10922" y="19325"/>
                    <a:pt x="12199" y="19065"/>
                    <a:pt x="13389" y="18555"/>
                  </a:cubicBezTo>
                  <a:cubicBezTo>
                    <a:pt x="15711" y="17558"/>
                    <a:pt x="17562" y="15708"/>
                    <a:pt x="18558" y="13386"/>
                  </a:cubicBezTo>
                  <a:cubicBezTo>
                    <a:pt x="19068" y="12196"/>
                    <a:pt x="19328" y="10919"/>
                    <a:pt x="19328" y="9626"/>
                  </a:cubicBezTo>
                  <a:cubicBezTo>
                    <a:pt x="19328" y="7060"/>
                    <a:pt x="18313" y="4641"/>
                    <a:pt x="16469" y="2818"/>
                  </a:cubicBezTo>
                  <a:cubicBezTo>
                    <a:pt x="14654" y="1012"/>
                    <a:pt x="12197" y="0"/>
                    <a:pt x="9641" y="0"/>
                  </a:cubicBezTo>
                  <a:close/>
                </a:path>
              </a:pathLst>
            </a:custGeom>
            <a:solidFill>
              <a:srgbClr val="91AA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  <a:highlight>
                  <a:schemeClr val="lt1"/>
                </a:highlight>
              </a:endParaRPr>
            </a:p>
          </p:txBody>
        </p:sp>
        <p:sp>
          <p:nvSpPr>
            <p:cNvPr id="345" name="Google Shape;345;p42"/>
            <p:cNvSpPr/>
            <p:nvPr/>
          </p:nvSpPr>
          <p:spPr>
            <a:xfrm>
              <a:off x="3497550" y="1596875"/>
              <a:ext cx="87650" cy="141525"/>
            </a:xfrm>
            <a:custGeom>
              <a:rect b="b" l="l" r="r" t="t"/>
              <a:pathLst>
                <a:path extrusionOk="0" h="5661" w="3506">
                  <a:moveTo>
                    <a:pt x="2885" y="1"/>
                  </a:moveTo>
                  <a:cubicBezTo>
                    <a:pt x="2740" y="1"/>
                    <a:pt x="2595" y="56"/>
                    <a:pt x="2485" y="166"/>
                  </a:cubicBezTo>
                  <a:lnTo>
                    <a:pt x="220" y="2431"/>
                  </a:lnTo>
                  <a:cubicBezTo>
                    <a:pt x="0" y="2651"/>
                    <a:pt x="0" y="3011"/>
                    <a:pt x="220" y="3231"/>
                  </a:cubicBezTo>
                  <a:lnTo>
                    <a:pt x="2485" y="5496"/>
                  </a:lnTo>
                  <a:cubicBezTo>
                    <a:pt x="2595" y="5606"/>
                    <a:pt x="2740" y="5661"/>
                    <a:pt x="2885" y="5661"/>
                  </a:cubicBezTo>
                  <a:cubicBezTo>
                    <a:pt x="3030" y="5661"/>
                    <a:pt x="3175" y="5606"/>
                    <a:pt x="3285" y="5496"/>
                  </a:cubicBezTo>
                  <a:cubicBezTo>
                    <a:pt x="3506" y="5275"/>
                    <a:pt x="3506" y="4916"/>
                    <a:pt x="3285" y="4695"/>
                  </a:cubicBezTo>
                  <a:lnTo>
                    <a:pt x="1422" y="2832"/>
                  </a:lnTo>
                  <a:lnTo>
                    <a:pt x="3285" y="966"/>
                  </a:lnTo>
                  <a:cubicBezTo>
                    <a:pt x="3506" y="746"/>
                    <a:pt x="3506" y="387"/>
                    <a:pt x="3285" y="166"/>
                  </a:cubicBezTo>
                  <a:cubicBezTo>
                    <a:pt x="3175" y="56"/>
                    <a:pt x="3030" y="1"/>
                    <a:pt x="2885" y="1"/>
                  </a:cubicBezTo>
                  <a:close/>
                </a:path>
              </a:pathLst>
            </a:custGeom>
            <a:solidFill>
              <a:srgbClr val="91AA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  <a:highlight>
                  <a:schemeClr val="lt1"/>
                </a:highlight>
              </a:endParaRPr>
            </a:p>
          </p:txBody>
        </p:sp>
        <p:sp>
          <p:nvSpPr>
            <p:cNvPr id="346" name="Google Shape;346;p42"/>
            <p:cNvSpPr/>
            <p:nvPr/>
          </p:nvSpPr>
          <p:spPr>
            <a:xfrm>
              <a:off x="3327100" y="1483625"/>
              <a:ext cx="369975" cy="369925"/>
            </a:xfrm>
            <a:custGeom>
              <a:rect b="b" l="l" r="r" t="t"/>
              <a:pathLst>
                <a:path extrusionOk="0" h="14797" w="14799">
                  <a:moveTo>
                    <a:pt x="7929" y="1157"/>
                  </a:moveTo>
                  <a:cubicBezTo>
                    <a:pt x="9206" y="1272"/>
                    <a:pt x="10420" y="1770"/>
                    <a:pt x="11411" y="2589"/>
                  </a:cubicBezTo>
                  <a:lnTo>
                    <a:pt x="11042" y="2957"/>
                  </a:lnTo>
                  <a:cubicBezTo>
                    <a:pt x="10828" y="3180"/>
                    <a:pt x="10831" y="3534"/>
                    <a:pt x="11048" y="3751"/>
                  </a:cubicBezTo>
                  <a:cubicBezTo>
                    <a:pt x="11158" y="3861"/>
                    <a:pt x="11303" y="3916"/>
                    <a:pt x="11448" y="3916"/>
                  </a:cubicBezTo>
                  <a:cubicBezTo>
                    <a:pt x="11590" y="3916"/>
                    <a:pt x="11732" y="3863"/>
                    <a:pt x="11842" y="3757"/>
                  </a:cubicBezTo>
                  <a:lnTo>
                    <a:pt x="12214" y="3389"/>
                  </a:lnTo>
                  <a:cubicBezTo>
                    <a:pt x="13026" y="4349"/>
                    <a:pt x="13524" y="5539"/>
                    <a:pt x="13639" y="6795"/>
                  </a:cubicBezTo>
                  <a:lnTo>
                    <a:pt x="13101" y="6795"/>
                  </a:lnTo>
                  <a:cubicBezTo>
                    <a:pt x="12787" y="6795"/>
                    <a:pt x="12534" y="7048"/>
                    <a:pt x="12534" y="7362"/>
                  </a:cubicBezTo>
                  <a:cubicBezTo>
                    <a:pt x="12534" y="7673"/>
                    <a:pt x="12787" y="7927"/>
                    <a:pt x="13101" y="7927"/>
                  </a:cubicBezTo>
                  <a:lnTo>
                    <a:pt x="13639" y="7927"/>
                  </a:lnTo>
                  <a:cubicBezTo>
                    <a:pt x="13515" y="9198"/>
                    <a:pt x="13005" y="10400"/>
                    <a:pt x="12178" y="11375"/>
                  </a:cubicBezTo>
                  <a:lnTo>
                    <a:pt x="11842" y="11040"/>
                  </a:lnTo>
                  <a:cubicBezTo>
                    <a:pt x="11732" y="10934"/>
                    <a:pt x="11590" y="10881"/>
                    <a:pt x="11448" y="10881"/>
                  </a:cubicBezTo>
                  <a:cubicBezTo>
                    <a:pt x="11303" y="10881"/>
                    <a:pt x="11158" y="10936"/>
                    <a:pt x="11048" y="11046"/>
                  </a:cubicBezTo>
                  <a:cubicBezTo>
                    <a:pt x="10831" y="11264"/>
                    <a:pt x="10828" y="11617"/>
                    <a:pt x="11042" y="11840"/>
                  </a:cubicBezTo>
                  <a:lnTo>
                    <a:pt x="11377" y="12175"/>
                  </a:lnTo>
                  <a:cubicBezTo>
                    <a:pt x="10402" y="13003"/>
                    <a:pt x="9200" y="13513"/>
                    <a:pt x="7929" y="13637"/>
                  </a:cubicBezTo>
                  <a:lnTo>
                    <a:pt x="7929" y="13099"/>
                  </a:lnTo>
                  <a:cubicBezTo>
                    <a:pt x="7929" y="12785"/>
                    <a:pt x="7676" y="12532"/>
                    <a:pt x="7365" y="12532"/>
                  </a:cubicBezTo>
                  <a:cubicBezTo>
                    <a:pt x="7051" y="12532"/>
                    <a:pt x="6797" y="12785"/>
                    <a:pt x="6797" y="13099"/>
                  </a:cubicBezTo>
                  <a:lnTo>
                    <a:pt x="6797" y="13637"/>
                  </a:lnTo>
                  <a:cubicBezTo>
                    <a:pt x="5541" y="13522"/>
                    <a:pt x="4351" y="13024"/>
                    <a:pt x="3391" y="12212"/>
                  </a:cubicBezTo>
                  <a:lnTo>
                    <a:pt x="3759" y="11840"/>
                  </a:lnTo>
                  <a:cubicBezTo>
                    <a:pt x="3974" y="11617"/>
                    <a:pt x="3971" y="11264"/>
                    <a:pt x="3753" y="11046"/>
                  </a:cubicBezTo>
                  <a:cubicBezTo>
                    <a:pt x="3643" y="10936"/>
                    <a:pt x="3499" y="10881"/>
                    <a:pt x="3354" y="10881"/>
                  </a:cubicBezTo>
                  <a:cubicBezTo>
                    <a:pt x="3212" y="10881"/>
                    <a:pt x="3070" y="10934"/>
                    <a:pt x="2959" y="11040"/>
                  </a:cubicBezTo>
                  <a:lnTo>
                    <a:pt x="2591" y="11408"/>
                  </a:lnTo>
                  <a:cubicBezTo>
                    <a:pt x="1773" y="10418"/>
                    <a:pt x="1274" y="9204"/>
                    <a:pt x="1160" y="7927"/>
                  </a:cubicBezTo>
                  <a:lnTo>
                    <a:pt x="1703" y="7927"/>
                  </a:lnTo>
                  <a:cubicBezTo>
                    <a:pt x="2014" y="7927"/>
                    <a:pt x="2268" y="7673"/>
                    <a:pt x="2268" y="7362"/>
                  </a:cubicBezTo>
                  <a:cubicBezTo>
                    <a:pt x="2268" y="7048"/>
                    <a:pt x="2014" y="6795"/>
                    <a:pt x="1703" y="6795"/>
                  </a:cubicBezTo>
                  <a:lnTo>
                    <a:pt x="1163" y="6795"/>
                  </a:lnTo>
                  <a:cubicBezTo>
                    <a:pt x="1274" y="5539"/>
                    <a:pt x="1770" y="4346"/>
                    <a:pt x="2579" y="3377"/>
                  </a:cubicBezTo>
                  <a:lnTo>
                    <a:pt x="2959" y="3757"/>
                  </a:lnTo>
                  <a:cubicBezTo>
                    <a:pt x="3070" y="3863"/>
                    <a:pt x="3212" y="3916"/>
                    <a:pt x="3354" y="3916"/>
                  </a:cubicBezTo>
                  <a:cubicBezTo>
                    <a:pt x="3499" y="3916"/>
                    <a:pt x="3643" y="3861"/>
                    <a:pt x="3753" y="3751"/>
                  </a:cubicBezTo>
                  <a:cubicBezTo>
                    <a:pt x="3971" y="3534"/>
                    <a:pt x="3974" y="3180"/>
                    <a:pt x="3759" y="2957"/>
                  </a:cubicBezTo>
                  <a:lnTo>
                    <a:pt x="3379" y="2577"/>
                  </a:lnTo>
                  <a:cubicBezTo>
                    <a:pt x="4348" y="1767"/>
                    <a:pt x="5541" y="1272"/>
                    <a:pt x="6797" y="1160"/>
                  </a:cubicBezTo>
                  <a:lnTo>
                    <a:pt x="6797" y="1701"/>
                  </a:lnTo>
                  <a:cubicBezTo>
                    <a:pt x="6797" y="2012"/>
                    <a:pt x="7051" y="2266"/>
                    <a:pt x="7365" y="2266"/>
                  </a:cubicBezTo>
                  <a:cubicBezTo>
                    <a:pt x="7676" y="2266"/>
                    <a:pt x="7929" y="2012"/>
                    <a:pt x="7929" y="1701"/>
                  </a:cubicBezTo>
                  <a:lnTo>
                    <a:pt x="7929" y="1157"/>
                  </a:lnTo>
                  <a:close/>
                  <a:moveTo>
                    <a:pt x="7376" y="1"/>
                  </a:moveTo>
                  <a:cubicBezTo>
                    <a:pt x="7372" y="1"/>
                    <a:pt x="7368" y="1"/>
                    <a:pt x="7365" y="1"/>
                  </a:cubicBezTo>
                  <a:cubicBezTo>
                    <a:pt x="5435" y="1"/>
                    <a:pt x="3581" y="759"/>
                    <a:pt x="2210" y="2115"/>
                  </a:cubicBezTo>
                  <a:cubicBezTo>
                    <a:pt x="2174" y="2142"/>
                    <a:pt x="2141" y="2172"/>
                    <a:pt x="2114" y="2208"/>
                  </a:cubicBezTo>
                  <a:cubicBezTo>
                    <a:pt x="761" y="3582"/>
                    <a:pt x="3" y="5433"/>
                    <a:pt x="3" y="7362"/>
                  </a:cubicBezTo>
                  <a:cubicBezTo>
                    <a:pt x="0" y="9322"/>
                    <a:pt x="776" y="11206"/>
                    <a:pt x="2159" y="12598"/>
                  </a:cubicBezTo>
                  <a:lnTo>
                    <a:pt x="2177" y="12616"/>
                  </a:lnTo>
                  <a:lnTo>
                    <a:pt x="2180" y="12619"/>
                  </a:lnTo>
                  <a:lnTo>
                    <a:pt x="2186" y="12625"/>
                  </a:lnTo>
                  <a:cubicBezTo>
                    <a:pt x="3578" y="14023"/>
                    <a:pt x="5414" y="14796"/>
                    <a:pt x="7365" y="14796"/>
                  </a:cubicBezTo>
                  <a:cubicBezTo>
                    <a:pt x="9327" y="14796"/>
                    <a:pt x="11187" y="14017"/>
                    <a:pt x="12603" y="12601"/>
                  </a:cubicBezTo>
                  <a:cubicBezTo>
                    <a:pt x="14019" y="11185"/>
                    <a:pt x="14798" y="9325"/>
                    <a:pt x="14798" y="7362"/>
                  </a:cubicBezTo>
                  <a:cubicBezTo>
                    <a:pt x="14798" y="5415"/>
                    <a:pt x="14028" y="3576"/>
                    <a:pt x="12627" y="2184"/>
                  </a:cubicBezTo>
                  <a:lnTo>
                    <a:pt x="12621" y="2178"/>
                  </a:lnTo>
                  <a:cubicBezTo>
                    <a:pt x="12621" y="2175"/>
                    <a:pt x="12618" y="2175"/>
                    <a:pt x="12618" y="2175"/>
                  </a:cubicBezTo>
                  <a:lnTo>
                    <a:pt x="12600" y="2157"/>
                  </a:lnTo>
                  <a:cubicBezTo>
                    <a:pt x="11211" y="777"/>
                    <a:pt x="9331" y="1"/>
                    <a:pt x="7376" y="1"/>
                  </a:cubicBezTo>
                  <a:close/>
                </a:path>
              </a:pathLst>
            </a:custGeom>
            <a:solidFill>
              <a:srgbClr val="91AA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  <a:highlight>
                  <a:schemeClr val="lt1"/>
                </a:highlight>
              </a:endParaRPr>
            </a:p>
          </p:txBody>
        </p:sp>
      </p:grpSp>
      <p:grpSp>
        <p:nvGrpSpPr>
          <p:cNvPr id="347" name="Google Shape;347;p42"/>
          <p:cNvGrpSpPr/>
          <p:nvPr/>
        </p:nvGrpSpPr>
        <p:grpSpPr>
          <a:xfrm>
            <a:off x="1359534" y="2606598"/>
            <a:ext cx="463055" cy="422140"/>
            <a:chOff x="3299850" y="238575"/>
            <a:chExt cx="427725" cy="482225"/>
          </a:xfrm>
        </p:grpSpPr>
        <p:sp>
          <p:nvSpPr>
            <p:cNvPr id="348" name="Google Shape;348;p42"/>
            <p:cNvSpPr/>
            <p:nvPr/>
          </p:nvSpPr>
          <p:spPr>
            <a:xfrm>
              <a:off x="3299850" y="323500"/>
              <a:ext cx="427725" cy="397300"/>
            </a:xfrm>
            <a:custGeom>
              <a:rect b="b" l="l" r="r" t="t"/>
              <a:pathLst>
                <a:path extrusionOk="0" h="15892" w="17109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rgbClr val="91AA9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435D74"/>
                </a:solidFill>
              </a:endParaRPr>
            </a:p>
          </p:txBody>
        </p:sp>
        <p:sp>
          <p:nvSpPr>
            <p:cNvPr id="349" name="Google Shape;349;p42"/>
            <p:cNvSpPr/>
            <p:nvPr/>
          </p:nvSpPr>
          <p:spPr>
            <a:xfrm>
              <a:off x="3467650" y="238575"/>
              <a:ext cx="46525" cy="56650"/>
            </a:xfrm>
            <a:custGeom>
              <a:rect b="b" l="l" r="r" t="t"/>
              <a:pathLst>
                <a:path extrusionOk="0" h="2266" w="1861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rgbClr val="91AA9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435D74"/>
                </a:solidFill>
              </a:endParaRPr>
            </a:p>
          </p:txBody>
        </p:sp>
        <p:sp>
          <p:nvSpPr>
            <p:cNvPr id="350" name="Google Shape;350;p42"/>
            <p:cNvSpPr/>
            <p:nvPr/>
          </p:nvSpPr>
          <p:spPr>
            <a:xfrm>
              <a:off x="3566675" y="238575"/>
              <a:ext cx="46525" cy="56675"/>
            </a:xfrm>
            <a:custGeom>
              <a:rect b="b" l="l" r="r" t="t"/>
              <a:pathLst>
                <a:path extrusionOk="0" h="2267" w="1861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rgbClr val="91AA9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435D74"/>
                </a:solidFill>
              </a:endParaRPr>
            </a:p>
          </p:txBody>
        </p:sp>
        <p:sp>
          <p:nvSpPr>
            <p:cNvPr id="351" name="Google Shape;351;p42"/>
            <p:cNvSpPr/>
            <p:nvPr/>
          </p:nvSpPr>
          <p:spPr>
            <a:xfrm>
              <a:off x="3611225" y="323500"/>
              <a:ext cx="56550" cy="28325"/>
            </a:xfrm>
            <a:custGeom>
              <a:rect b="b" l="l" r="r" t="t"/>
              <a:pathLst>
                <a:path extrusionOk="0" h="1133" w="2262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91AA9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435D74"/>
                </a:solidFill>
              </a:endParaRPr>
            </a:p>
          </p:txBody>
        </p:sp>
        <p:sp>
          <p:nvSpPr>
            <p:cNvPr id="352" name="Google Shape;352;p42"/>
            <p:cNvSpPr/>
            <p:nvPr/>
          </p:nvSpPr>
          <p:spPr>
            <a:xfrm>
              <a:off x="3413075" y="323500"/>
              <a:ext cx="56550" cy="28325"/>
            </a:xfrm>
            <a:custGeom>
              <a:rect b="b" l="l" r="r" t="t"/>
              <a:pathLst>
                <a:path extrusionOk="0" h="1133" w="2262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91AA9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435D74"/>
                </a:solidFill>
              </a:endParaRPr>
            </a:p>
          </p:txBody>
        </p:sp>
      </p:grpSp>
      <p:grpSp>
        <p:nvGrpSpPr>
          <p:cNvPr id="353" name="Google Shape;353;p42"/>
          <p:cNvGrpSpPr/>
          <p:nvPr/>
        </p:nvGrpSpPr>
        <p:grpSpPr>
          <a:xfrm>
            <a:off x="2159573" y="2606208"/>
            <a:ext cx="523031" cy="422928"/>
            <a:chOff x="1487200" y="4993750"/>
            <a:chExt cx="483125" cy="483125"/>
          </a:xfrm>
        </p:grpSpPr>
        <p:sp>
          <p:nvSpPr>
            <p:cNvPr id="354" name="Google Shape;354;p42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91AA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  <a:highlight>
                  <a:schemeClr val="lt1"/>
                </a:highlight>
              </a:endParaRPr>
            </a:p>
          </p:txBody>
        </p:sp>
        <p:sp>
          <p:nvSpPr>
            <p:cNvPr id="355" name="Google Shape;355;p42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91AA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  <a:highlight>
                  <a:schemeClr val="lt1"/>
                </a:highlight>
              </a:endParaRPr>
            </a:p>
          </p:txBody>
        </p:sp>
      </p:grpSp>
      <p:sp>
        <p:nvSpPr>
          <p:cNvPr id="356" name="Google Shape;356;p42"/>
          <p:cNvSpPr txBox="1"/>
          <p:nvPr/>
        </p:nvSpPr>
        <p:spPr>
          <a:xfrm>
            <a:off x="780400" y="3893025"/>
            <a:ext cx="758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Malgun Gothic"/>
                <a:ea typeface="Malgun Gothic"/>
                <a:cs typeface="Malgun Gothic"/>
                <a:sym typeface="Malgun Gothic"/>
              </a:rPr>
              <a:t>문제점</a:t>
            </a:r>
            <a:r>
              <a:rPr lang="es" sz="1600">
                <a:latin typeface="Malgun Gothic"/>
                <a:ea typeface="Malgun Gothic"/>
                <a:cs typeface="Malgun Gothic"/>
                <a:sym typeface="Malgun Gothic"/>
              </a:rPr>
              <a:t> ➝ </a:t>
            </a:r>
            <a:r>
              <a:rPr lang="es" sz="1600">
                <a:solidFill>
                  <a:schemeClr val="dk1"/>
                </a:solidFill>
              </a:rPr>
              <a:t>어떤 기준으로 이러한 카테고리들이 붙게 되었는지 </a:t>
            </a:r>
            <a:r>
              <a:rPr b="1" lang="es" sz="1600">
                <a:solidFill>
                  <a:schemeClr val="accent1"/>
                </a:solidFill>
              </a:rPr>
              <a:t>의아한 부분</a:t>
            </a:r>
            <a:r>
              <a:rPr lang="es" sz="1600">
                <a:solidFill>
                  <a:schemeClr val="dk1"/>
                </a:solidFill>
              </a:rPr>
              <a:t>이 많음. 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7" name="Google Shape;35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0138" y="1524125"/>
            <a:ext cx="1983900" cy="173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2"/>
          <p:cNvSpPr/>
          <p:nvPr/>
        </p:nvSpPr>
        <p:spPr>
          <a:xfrm>
            <a:off x="3176288" y="2296250"/>
            <a:ext cx="225600" cy="22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35D74"/>
          </a:solidFill>
          <a:ln cap="flat" cmpd="sng" w="9525">
            <a:solidFill>
              <a:srgbClr val="435D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2"/>
          <p:cNvSpPr/>
          <p:nvPr/>
        </p:nvSpPr>
        <p:spPr>
          <a:xfrm>
            <a:off x="5742200" y="2296250"/>
            <a:ext cx="225600" cy="22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35D74"/>
          </a:solidFill>
          <a:ln cap="flat" cmpd="sng" w="9525">
            <a:solidFill>
              <a:srgbClr val="435D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3"/>
          <p:cNvSpPr/>
          <p:nvPr/>
        </p:nvSpPr>
        <p:spPr>
          <a:xfrm>
            <a:off x="1377050" y="828350"/>
            <a:ext cx="6425100" cy="3354600"/>
          </a:xfrm>
          <a:prstGeom prst="rect">
            <a:avLst/>
          </a:prstGeom>
          <a:solidFill>
            <a:srgbClr val="CFD9E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3"/>
          <p:cNvSpPr txBox="1"/>
          <p:nvPr/>
        </p:nvSpPr>
        <p:spPr>
          <a:xfrm>
            <a:off x="0" y="76200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28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rPr>
              <a:t>어미 분석</a:t>
            </a:r>
            <a:endParaRPr b="1" i="1" sz="2800">
              <a:solidFill>
                <a:srgbClr val="1934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6" name="Google Shape;366;p43"/>
          <p:cNvSpPr txBox="1"/>
          <p:nvPr/>
        </p:nvSpPr>
        <p:spPr>
          <a:xfrm>
            <a:off x="341700" y="4350100"/>
            <a:ext cx="84606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s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시제</a:t>
            </a:r>
            <a:r>
              <a:rPr lang="es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sz="1600">
                <a:latin typeface="Roboto"/>
                <a:ea typeface="Roboto"/>
                <a:cs typeface="Roboto"/>
                <a:sym typeface="Roboto"/>
              </a:rPr>
              <a:t>레이블을</a:t>
            </a:r>
            <a:r>
              <a:rPr lang="es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제외한 나머지 </a:t>
            </a:r>
            <a:r>
              <a:rPr lang="es" sz="1600">
                <a:latin typeface="Roboto"/>
                <a:ea typeface="Roboto"/>
                <a:cs typeface="Roboto"/>
                <a:sym typeface="Roboto"/>
              </a:rPr>
              <a:t>레이블</a:t>
            </a:r>
            <a:r>
              <a:rPr lang="es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에서는 구분이 </a:t>
            </a:r>
            <a:r>
              <a:rPr b="1" lang="es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어려운 </a:t>
            </a:r>
            <a:r>
              <a:rPr lang="es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부분이 있음.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7" name="Google Shape;3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863" y="942422"/>
            <a:ext cx="6234275" cy="304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4"/>
          <p:cNvSpPr txBox="1"/>
          <p:nvPr/>
        </p:nvSpPr>
        <p:spPr>
          <a:xfrm>
            <a:off x="0" y="76200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28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rPr>
              <a:t>Kiwi </a:t>
            </a:r>
            <a:r>
              <a:rPr b="1" i="1" lang="es" sz="28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rPr>
              <a:t>분석</a:t>
            </a:r>
            <a:endParaRPr b="1" i="1" sz="2800">
              <a:solidFill>
                <a:srgbClr val="1934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3" name="Google Shape;37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3027" y="1624546"/>
            <a:ext cx="2306794" cy="1513618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4"/>
          <p:cNvSpPr/>
          <p:nvPr/>
        </p:nvSpPr>
        <p:spPr>
          <a:xfrm>
            <a:off x="3579121" y="1784559"/>
            <a:ext cx="1493700" cy="83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/>
              <a:t>Soynlp</a:t>
            </a:r>
            <a:endParaRPr b="1" sz="2600"/>
          </a:p>
        </p:txBody>
      </p:sp>
      <p:sp>
        <p:nvSpPr>
          <p:cNvPr id="375" name="Google Shape;375;p44"/>
          <p:cNvSpPr/>
          <p:nvPr/>
        </p:nvSpPr>
        <p:spPr>
          <a:xfrm>
            <a:off x="2920799" y="1957328"/>
            <a:ext cx="562800" cy="489600"/>
          </a:xfrm>
          <a:prstGeom prst="mathPlus">
            <a:avLst>
              <a:gd fmla="val 23520" name="adj1"/>
            </a:avLst>
          </a:prstGeom>
          <a:solidFill>
            <a:srgbClr val="D9EAD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4"/>
          <p:cNvSpPr/>
          <p:nvPr/>
        </p:nvSpPr>
        <p:spPr>
          <a:xfrm>
            <a:off x="5168335" y="1977886"/>
            <a:ext cx="562800" cy="4485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7" name="Google Shape;37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6512" y="1376239"/>
            <a:ext cx="1678785" cy="2010227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4"/>
          <p:cNvSpPr txBox="1"/>
          <p:nvPr/>
        </p:nvSpPr>
        <p:spPr>
          <a:xfrm>
            <a:off x="1610738" y="3790415"/>
            <a:ext cx="133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9" name="Google Shape;379;p44"/>
          <p:cNvSpPr txBox="1"/>
          <p:nvPr/>
        </p:nvSpPr>
        <p:spPr>
          <a:xfrm>
            <a:off x="605450" y="3518167"/>
            <a:ext cx="276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한국어 형태소 분석기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" name="Google Shape;380;p44"/>
          <p:cNvSpPr txBox="1"/>
          <p:nvPr/>
        </p:nvSpPr>
        <p:spPr>
          <a:xfrm>
            <a:off x="2574113" y="3345105"/>
            <a:ext cx="350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사용자 사전과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형태소분석 없이 토근화함.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5"/>
          <p:cNvSpPr/>
          <p:nvPr/>
        </p:nvSpPr>
        <p:spPr>
          <a:xfrm>
            <a:off x="1103088" y="661200"/>
            <a:ext cx="6924900" cy="3530400"/>
          </a:xfrm>
          <a:prstGeom prst="rect">
            <a:avLst/>
          </a:prstGeom>
          <a:solidFill>
            <a:srgbClr val="BAC8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Google Shape;38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825" y="731650"/>
            <a:ext cx="6769425" cy="338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5"/>
          <p:cNvSpPr txBox="1"/>
          <p:nvPr/>
        </p:nvSpPr>
        <p:spPr>
          <a:xfrm>
            <a:off x="1205395" y="4316784"/>
            <a:ext cx="67203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영화, 한국, 미국, 중국 등</a:t>
            </a:r>
            <a:r>
              <a:rPr lang="es" sz="1500">
                <a:latin typeface="Roboto"/>
                <a:ea typeface="Roboto"/>
                <a:cs typeface="Roboto"/>
                <a:sym typeface="Roboto"/>
              </a:rPr>
              <a:t> 키워드</a:t>
            </a:r>
            <a:r>
              <a:rPr lang="es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s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→ </a:t>
            </a:r>
            <a:r>
              <a:rPr lang="es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데이터 내용이</a:t>
            </a:r>
            <a:r>
              <a:rPr lang="es" sz="15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s"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편중</a:t>
            </a:r>
            <a:r>
              <a:rPr lang="es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되어 있음.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8" name="Google Shape;388;p45"/>
          <p:cNvSpPr txBox="1"/>
          <p:nvPr/>
        </p:nvSpPr>
        <p:spPr>
          <a:xfrm>
            <a:off x="0" y="76200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28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rPr>
              <a:t>동시출현 네트워크</a:t>
            </a:r>
            <a:endParaRPr b="1" i="1" sz="2800">
              <a:solidFill>
                <a:srgbClr val="1934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" name="Google Shape;389;p45"/>
          <p:cNvSpPr txBox="1"/>
          <p:nvPr/>
        </p:nvSpPr>
        <p:spPr>
          <a:xfrm>
            <a:off x="1116012" y="4619925"/>
            <a:ext cx="692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Malgun Gothic"/>
                <a:ea typeface="Malgun Gothic"/>
                <a:cs typeface="Malgun Gothic"/>
                <a:sym typeface="Malgun Gothic"/>
              </a:rPr>
              <a:t>하지만 </a:t>
            </a:r>
            <a:r>
              <a:rPr b="1" lang="es" sz="15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주관적</a:t>
            </a:r>
            <a:r>
              <a:rPr lang="es" sz="1500">
                <a:latin typeface="Malgun Gothic"/>
                <a:ea typeface="Malgun Gothic"/>
                <a:cs typeface="Malgun Gothic"/>
                <a:sym typeface="Malgun Gothic"/>
              </a:rPr>
              <a:t>인 판단 </a:t>
            </a:r>
            <a:r>
              <a:rPr b="1" lang="e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→ </a:t>
            </a:r>
            <a:r>
              <a:rPr lang="es" sz="1500">
                <a:latin typeface="Malgun Gothic"/>
                <a:ea typeface="Malgun Gothic"/>
                <a:cs typeface="Malgun Gothic"/>
                <a:sym typeface="Malgun Gothic"/>
              </a:rPr>
              <a:t>데이터 탐색에 </a:t>
            </a:r>
            <a:r>
              <a:rPr b="1" lang="es" sz="15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논리성</a:t>
            </a:r>
            <a:r>
              <a:rPr lang="es" sz="1500">
                <a:latin typeface="Malgun Gothic"/>
                <a:ea typeface="Malgun Gothic"/>
                <a:cs typeface="Malgun Gothic"/>
                <a:sym typeface="Malgun Gothic"/>
              </a:rPr>
              <a:t>이 부족함.</a:t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6"/>
          <p:cNvSpPr/>
          <p:nvPr/>
        </p:nvSpPr>
        <p:spPr>
          <a:xfrm>
            <a:off x="3013400" y="814925"/>
            <a:ext cx="5919900" cy="3267000"/>
          </a:xfrm>
          <a:prstGeom prst="rect">
            <a:avLst/>
          </a:prstGeom>
          <a:solidFill>
            <a:srgbClr val="CFD9E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6"/>
          <p:cNvSpPr/>
          <p:nvPr/>
        </p:nvSpPr>
        <p:spPr>
          <a:xfrm>
            <a:off x="210675" y="814924"/>
            <a:ext cx="2636400" cy="3267000"/>
          </a:xfrm>
          <a:prstGeom prst="rect">
            <a:avLst/>
          </a:prstGeom>
          <a:solidFill>
            <a:srgbClr val="CFD9E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6"/>
          <p:cNvSpPr txBox="1"/>
          <p:nvPr/>
        </p:nvSpPr>
        <p:spPr>
          <a:xfrm>
            <a:off x="0" y="76200"/>
            <a:ext cx="91440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28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rPr>
              <a:t>논문 + LDA 분석</a:t>
            </a:r>
            <a:endParaRPr b="1" i="1" sz="2800">
              <a:solidFill>
                <a:srgbClr val="1934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7" name="Google Shape;39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000" y="904024"/>
            <a:ext cx="2465250" cy="309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2175" y="904025"/>
            <a:ext cx="5701800" cy="3092249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6"/>
          <p:cNvSpPr txBox="1"/>
          <p:nvPr/>
        </p:nvSpPr>
        <p:spPr>
          <a:xfrm>
            <a:off x="1489488" y="4519927"/>
            <a:ext cx="616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LDA</a:t>
            </a:r>
            <a:r>
              <a:rPr lang="es" sz="1500">
                <a:solidFill>
                  <a:schemeClr val="dk1"/>
                </a:solidFill>
              </a:rPr>
              <a:t> </a:t>
            </a:r>
            <a:r>
              <a:rPr b="1" lang="e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→ </a:t>
            </a:r>
            <a:r>
              <a:rPr lang="es" sz="1500">
                <a:latin typeface="Malgun Gothic"/>
                <a:ea typeface="Malgun Gothic"/>
                <a:cs typeface="Malgun Gothic"/>
                <a:sym typeface="Malgun Gothic"/>
              </a:rPr>
              <a:t>각 원들의 거리로 토픽의 </a:t>
            </a:r>
            <a:r>
              <a:rPr b="1" lang="es" sz="15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유사도</a:t>
            </a:r>
            <a:r>
              <a:rPr lang="es" sz="1500">
                <a:latin typeface="Malgun Gothic"/>
                <a:ea typeface="Malgun Gothic"/>
                <a:cs typeface="Malgun Gothic"/>
                <a:sym typeface="Malgun Gothic"/>
              </a:rPr>
              <a:t>를 살펴 볼 수 있음.</a:t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00" name="Google Shape;400;p46"/>
          <p:cNvCxnSpPr/>
          <p:nvPr/>
        </p:nvCxnSpPr>
        <p:spPr>
          <a:xfrm flipH="1" rot="10800000">
            <a:off x="3726138" y="2873900"/>
            <a:ext cx="1758000" cy="120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1" name="Google Shape;401;p46"/>
          <p:cNvSpPr txBox="1"/>
          <p:nvPr/>
        </p:nvSpPr>
        <p:spPr>
          <a:xfrm>
            <a:off x="1289950" y="4194750"/>
            <a:ext cx="695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LDA</a:t>
            </a:r>
            <a:r>
              <a:rPr lang="es" sz="1500">
                <a:solidFill>
                  <a:schemeClr val="dk1"/>
                </a:solidFill>
              </a:rPr>
              <a:t> </a:t>
            </a:r>
            <a:r>
              <a:rPr b="1" lang="e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란,</a:t>
            </a:r>
            <a:r>
              <a:rPr b="1" lang="e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>
                <a:solidFill>
                  <a:schemeClr val="dk1"/>
                </a:solidFill>
              </a:rPr>
              <a:t>문서의 집합으로부터 어떤 토픽이 존재하는지 알아내기 위한 </a:t>
            </a:r>
            <a:r>
              <a:rPr b="1" lang="es">
                <a:solidFill>
                  <a:srgbClr val="FF9900"/>
                </a:solidFill>
              </a:rPr>
              <a:t>알고리즘</a:t>
            </a:r>
            <a:endParaRPr b="1" sz="1800">
              <a:solidFill>
                <a:srgbClr val="FF99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7"/>
          <p:cNvSpPr/>
          <p:nvPr/>
        </p:nvSpPr>
        <p:spPr>
          <a:xfrm>
            <a:off x="927800" y="799525"/>
            <a:ext cx="7425000" cy="3660000"/>
          </a:xfrm>
          <a:prstGeom prst="rect">
            <a:avLst/>
          </a:prstGeom>
          <a:solidFill>
            <a:srgbClr val="BAC8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7"/>
          <p:cNvSpPr txBox="1"/>
          <p:nvPr/>
        </p:nvSpPr>
        <p:spPr>
          <a:xfrm>
            <a:off x="0" y="76200"/>
            <a:ext cx="91440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2800">
                <a:solidFill>
                  <a:srgbClr val="193441"/>
                </a:solidFill>
                <a:latin typeface="Malgun Gothic"/>
                <a:ea typeface="Malgun Gothic"/>
                <a:cs typeface="Malgun Gothic"/>
                <a:sym typeface="Malgun Gothic"/>
              </a:rPr>
              <a:t>레이블 별 정의 정리</a:t>
            </a:r>
            <a:endParaRPr b="1" i="1" sz="2800">
              <a:solidFill>
                <a:srgbClr val="1934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8" name="Google Shape;40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825" y="865650"/>
            <a:ext cx="7246026" cy="3507488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7"/>
          <p:cNvSpPr txBox="1"/>
          <p:nvPr/>
        </p:nvSpPr>
        <p:spPr>
          <a:xfrm>
            <a:off x="927800" y="4541325"/>
            <a:ext cx="742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accent1"/>
                </a:solidFill>
              </a:rPr>
              <a:t>3차례</a:t>
            </a:r>
            <a:r>
              <a:rPr lang="es" sz="1600">
                <a:solidFill>
                  <a:schemeClr val="dk1"/>
                </a:solidFill>
              </a:rPr>
              <a:t> </a:t>
            </a:r>
            <a:r>
              <a:rPr b="1" lang="es" sz="1600">
                <a:solidFill>
                  <a:schemeClr val="dk1"/>
                </a:solidFill>
              </a:rPr>
              <a:t>데이터 탐색</a:t>
            </a:r>
            <a:r>
              <a:rPr lang="es" sz="160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e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→ </a:t>
            </a:r>
            <a:r>
              <a:rPr lang="es" sz="1600">
                <a:latin typeface="Malgun Gothic"/>
                <a:ea typeface="Malgun Gothic"/>
                <a:cs typeface="Malgun Gothic"/>
                <a:sym typeface="Malgun Gothic"/>
              </a:rPr>
              <a:t>비슷한 특징들이 </a:t>
            </a:r>
            <a:r>
              <a:rPr b="1" lang="es" sz="1600">
                <a:latin typeface="Malgun Gothic"/>
                <a:ea typeface="Malgun Gothic"/>
                <a:cs typeface="Malgun Gothic"/>
                <a:sym typeface="Malgun Gothic"/>
              </a:rPr>
              <a:t>발견</a:t>
            </a:r>
            <a:r>
              <a:rPr lang="es" sz="1600">
                <a:latin typeface="Malgun Gothic"/>
                <a:ea typeface="Malgun Gothic"/>
                <a:cs typeface="Malgun Gothic"/>
                <a:sym typeface="Malgun Gothic"/>
              </a:rPr>
              <a:t> 되었음.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0" y="38815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/>
              <a:t>Early Bird 조직도</a:t>
            </a:r>
            <a:endParaRPr i="1"/>
          </a:p>
        </p:txBody>
      </p:sp>
      <p:pic>
        <p:nvPicPr>
          <p:cNvPr id="166" name="Google Shape;1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825" y="1181150"/>
            <a:ext cx="1499000" cy="149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0"/>
          <p:cNvPicPr preferRelativeResize="0"/>
          <p:nvPr/>
        </p:nvPicPr>
        <p:blipFill rotWithShape="1">
          <a:blip r:embed="rId4">
            <a:alphaModFix/>
          </a:blip>
          <a:srcRect b="3042" l="7792" r="1701" t="3042"/>
          <a:stretch/>
        </p:blipFill>
        <p:spPr>
          <a:xfrm>
            <a:off x="3922250" y="1181150"/>
            <a:ext cx="1404529" cy="149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0"/>
          <p:cNvPicPr preferRelativeResize="0"/>
          <p:nvPr/>
        </p:nvPicPr>
        <p:blipFill rotWithShape="1">
          <a:blip r:embed="rId5">
            <a:alphaModFix/>
          </a:blip>
          <a:srcRect b="11017" l="10414" r="4565" t="6887"/>
          <a:stretch/>
        </p:blipFill>
        <p:spPr>
          <a:xfrm>
            <a:off x="2347000" y="2970175"/>
            <a:ext cx="1499000" cy="14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0"/>
          <p:cNvPicPr preferRelativeResize="0"/>
          <p:nvPr/>
        </p:nvPicPr>
        <p:blipFill rotWithShape="1">
          <a:blip r:embed="rId6">
            <a:alphaModFix/>
          </a:blip>
          <a:srcRect b="0" l="0" r="0" t="14346"/>
          <a:stretch/>
        </p:blipFill>
        <p:spPr>
          <a:xfrm>
            <a:off x="6825874" y="1181150"/>
            <a:ext cx="1499000" cy="1499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0"/>
          <p:cNvPicPr preferRelativeResize="0"/>
          <p:nvPr/>
        </p:nvPicPr>
        <p:blipFill rotWithShape="1">
          <a:blip r:embed="rId7">
            <a:alphaModFix/>
          </a:blip>
          <a:srcRect b="1752" l="8408" r="0" t="9303"/>
          <a:stretch/>
        </p:blipFill>
        <p:spPr>
          <a:xfrm>
            <a:off x="5441325" y="2970165"/>
            <a:ext cx="1499000" cy="158125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0"/>
          <p:cNvSpPr txBox="1"/>
          <p:nvPr/>
        </p:nvSpPr>
        <p:spPr>
          <a:xfrm>
            <a:off x="757163" y="2728850"/>
            <a:ext cx="14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최지원(팀장)</a:t>
            </a:r>
            <a:endParaRPr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30"/>
          <p:cNvSpPr txBox="1"/>
          <p:nvPr/>
        </p:nvSpPr>
        <p:spPr>
          <a:xfrm>
            <a:off x="3836825" y="2763600"/>
            <a:ext cx="14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김예지</a:t>
            </a:r>
            <a:r>
              <a:rPr lang="es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(팀원)</a:t>
            </a:r>
            <a:endParaRPr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0"/>
          <p:cNvSpPr txBox="1"/>
          <p:nvPr/>
        </p:nvSpPr>
        <p:spPr>
          <a:xfrm>
            <a:off x="2256263" y="4551425"/>
            <a:ext cx="14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류소리</a:t>
            </a:r>
            <a:r>
              <a:rPr lang="es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(팀원)</a:t>
            </a:r>
            <a:endParaRPr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0"/>
          <p:cNvSpPr txBox="1"/>
          <p:nvPr/>
        </p:nvSpPr>
        <p:spPr>
          <a:xfrm>
            <a:off x="6887713" y="2785913"/>
            <a:ext cx="14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김희진</a:t>
            </a:r>
            <a:r>
              <a:rPr lang="es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(팀원)</a:t>
            </a:r>
            <a:endParaRPr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0"/>
          <p:cNvSpPr txBox="1"/>
          <p:nvPr/>
        </p:nvSpPr>
        <p:spPr>
          <a:xfrm>
            <a:off x="5326763" y="4573725"/>
            <a:ext cx="14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허진욱</a:t>
            </a:r>
            <a:r>
              <a:rPr lang="es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(팀원)</a:t>
            </a:r>
            <a:endParaRPr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8"/>
          <p:cNvSpPr/>
          <p:nvPr/>
        </p:nvSpPr>
        <p:spPr>
          <a:xfrm>
            <a:off x="5385200" y="0"/>
            <a:ext cx="3758700" cy="5143500"/>
          </a:xfrm>
          <a:prstGeom prst="rect">
            <a:avLst/>
          </a:prstGeom>
          <a:solidFill>
            <a:srgbClr val="435D7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8"/>
          <p:cNvSpPr txBox="1"/>
          <p:nvPr>
            <p:ph idx="2" type="title"/>
          </p:nvPr>
        </p:nvSpPr>
        <p:spPr>
          <a:xfrm>
            <a:off x="453450" y="1661100"/>
            <a:ext cx="6170400" cy="182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200" u="none">
                <a:solidFill>
                  <a:srgbClr val="0E2A47"/>
                </a:solidFill>
                <a:latin typeface="Roboto"/>
                <a:ea typeface="Roboto"/>
                <a:cs typeface="Roboto"/>
                <a:sym typeface="Roboto"/>
              </a:rPr>
              <a:t>사용된 모델과 기술</a:t>
            </a:r>
            <a:endParaRPr b="1" sz="4200" u="none">
              <a:solidFill>
                <a:srgbClr val="0E2A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6" name="Google Shape;416;p48"/>
          <p:cNvPicPr preferRelativeResize="0"/>
          <p:nvPr/>
        </p:nvPicPr>
        <p:blipFill rotWithShape="1">
          <a:blip r:embed="rId3">
            <a:alphaModFix amt="86000"/>
          </a:blip>
          <a:srcRect b="16546" l="10627" r="28011" t="1419"/>
          <a:stretch/>
        </p:blipFill>
        <p:spPr>
          <a:xfrm>
            <a:off x="5488400" y="0"/>
            <a:ext cx="3655600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7" name="Google Shape;417;p48"/>
          <p:cNvCxnSpPr/>
          <p:nvPr/>
        </p:nvCxnSpPr>
        <p:spPr>
          <a:xfrm flipH="1" rot="10800000">
            <a:off x="324425" y="3030288"/>
            <a:ext cx="1138500" cy="9000"/>
          </a:xfrm>
          <a:prstGeom prst="straightConnector1">
            <a:avLst/>
          </a:prstGeom>
          <a:noFill/>
          <a:ln cap="flat" cmpd="sng" w="38100">
            <a:solidFill>
              <a:srgbClr val="19344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9"/>
          <p:cNvSpPr txBox="1"/>
          <p:nvPr/>
        </p:nvSpPr>
        <p:spPr>
          <a:xfrm>
            <a:off x="734323" y="3163633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TTS</a:t>
            </a:r>
            <a:endParaRPr b="1" sz="2000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" name="Google Shape;423;p49"/>
          <p:cNvSpPr txBox="1"/>
          <p:nvPr/>
        </p:nvSpPr>
        <p:spPr>
          <a:xfrm>
            <a:off x="3482586" y="3163633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Crawling</a:t>
            </a:r>
            <a:endParaRPr b="1" sz="2000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4" name="Google Shape;424;p49"/>
          <p:cNvSpPr txBox="1"/>
          <p:nvPr/>
        </p:nvSpPr>
        <p:spPr>
          <a:xfrm>
            <a:off x="6230923" y="3163633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DALL·E 2</a:t>
            </a:r>
            <a:endParaRPr b="1" sz="2000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5" name="Google Shape;425;p49"/>
          <p:cNvSpPr txBox="1"/>
          <p:nvPr>
            <p:ph idx="2" type="title"/>
          </p:nvPr>
        </p:nvSpPr>
        <p:spPr>
          <a:xfrm>
            <a:off x="0" y="314225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2800" u="none">
                <a:solidFill>
                  <a:srgbClr val="193441"/>
                </a:solidFill>
              </a:rPr>
              <a:t>사용 기술</a:t>
            </a:r>
            <a:endParaRPr i="1" sz="2800" u="none">
              <a:solidFill>
                <a:srgbClr val="193441"/>
              </a:solidFill>
            </a:endParaRPr>
          </a:p>
        </p:txBody>
      </p:sp>
      <p:sp>
        <p:nvSpPr>
          <p:cNvPr id="426" name="Google Shape;426;p49"/>
          <p:cNvSpPr txBox="1"/>
          <p:nvPr/>
        </p:nvSpPr>
        <p:spPr>
          <a:xfrm>
            <a:off x="734175" y="3481951"/>
            <a:ext cx="2358300" cy="10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5F7D95"/>
                </a:solidFill>
                <a:latin typeface="Roboto"/>
                <a:ea typeface="Roboto"/>
                <a:cs typeface="Roboto"/>
                <a:sym typeface="Roboto"/>
              </a:rPr>
              <a:t>텍스트 → 오디오</a:t>
            </a:r>
            <a:endParaRPr b="1" sz="1300">
              <a:solidFill>
                <a:srgbClr val="5F7D9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49"/>
          <p:cNvSpPr txBox="1"/>
          <p:nvPr/>
        </p:nvSpPr>
        <p:spPr>
          <a:xfrm>
            <a:off x="3482513" y="3481951"/>
            <a:ext cx="2358300" cy="23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5F7D95"/>
                </a:solidFill>
                <a:latin typeface="Roboto"/>
                <a:ea typeface="Roboto"/>
                <a:cs typeface="Roboto"/>
                <a:sym typeface="Roboto"/>
              </a:rPr>
              <a:t>웹페이지에서 </a:t>
            </a:r>
            <a:endParaRPr b="1" sz="1300">
              <a:solidFill>
                <a:srgbClr val="5F7D9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5F7D95"/>
                </a:solidFill>
                <a:latin typeface="Roboto"/>
                <a:ea typeface="Roboto"/>
                <a:cs typeface="Roboto"/>
                <a:sym typeface="Roboto"/>
              </a:rPr>
              <a:t>데이터 긁어오기</a:t>
            </a:r>
            <a:endParaRPr b="1" sz="1300">
              <a:solidFill>
                <a:srgbClr val="5F7D9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8" name="Google Shape;428;p49"/>
          <p:cNvSpPr txBox="1"/>
          <p:nvPr/>
        </p:nvSpPr>
        <p:spPr>
          <a:xfrm>
            <a:off x="6230850" y="3481951"/>
            <a:ext cx="2358300" cy="23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5F7D95"/>
                </a:solidFill>
                <a:latin typeface="Roboto"/>
                <a:ea typeface="Roboto"/>
                <a:cs typeface="Roboto"/>
                <a:sym typeface="Roboto"/>
              </a:rPr>
              <a:t>인공지능이 </a:t>
            </a:r>
            <a:endParaRPr b="1" sz="1300">
              <a:solidFill>
                <a:srgbClr val="5F7D9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5F7D95"/>
                </a:solidFill>
                <a:latin typeface="Roboto"/>
                <a:ea typeface="Roboto"/>
                <a:cs typeface="Roboto"/>
                <a:sym typeface="Roboto"/>
              </a:rPr>
              <a:t>자동으로 그림을 생성</a:t>
            </a:r>
            <a:endParaRPr b="1" sz="1300">
              <a:solidFill>
                <a:srgbClr val="5F7D9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9" name="Google Shape;42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0699" y="1367076"/>
            <a:ext cx="1635376" cy="14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775" y="1403064"/>
            <a:ext cx="2537849" cy="134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2700" y="1403064"/>
            <a:ext cx="2537850" cy="134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0"/>
          <p:cNvSpPr/>
          <p:nvPr/>
        </p:nvSpPr>
        <p:spPr>
          <a:xfrm>
            <a:off x="841275" y="3287675"/>
            <a:ext cx="1918800" cy="101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50"/>
          <p:cNvSpPr/>
          <p:nvPr/>
        </p:nvSpPr>
        <p:spPr>
          <a:xfrm>
            <a:off x="3624013" y="3720025"/>
            <a:ext cx="1918800" cy="101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50"/>
          <p:cNvSpPr/>
          <p:nvPr/>
        </p:nvSpPr>
        <p:spPr>
          <a:xfrm>
            <a:off x="3624000" y="2639700"/>
            <a:ext cx="1918800" cy="101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0"/>
          <p:cNvSpPr/>
          <p:nvPr/>
        </p:nvSpPr>
        <p:spPr>
          <a:xfrm>
            <a:off x="3624050" y="1559375"/>
            <a:ext cx="1918800" cy="101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50"/>
          <p:cNvSpPr/>
          <p:nvPr/>
        </p:nvSpPr>
        <p:spPr>
          <a:xfrm>
            <a:off x="6405575" y="3252125"/>
            <a:ext cx="1918800" cy="101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50"/>
          <p:cNvSpPr/>
          <p:nvPr/>
        </p:nvSpPr>
        <p:spPr>
          <a:xfrm>
            <a:off x="6383875" y="1864488"/>
            <a:ext cx="1918800" cy="101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50"/>
          <p:cNvSpPr/>
          <p:nvPr/>
        </p:nvSpPr>
        <p:spPr>
          <a:xfrm>
            <a:off x="847850" y="1912850"/>
            <a:ext cx="1918800" cy="101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50"/>
          <p:cNvSpPr txBox="1"/>
          <p:nvPr>
            <p:ph idx="2" type="title"/>
          </p:nvPr>
        </p:nvSpPr>
        <p:spPr>
          <a:xfrm>
            <a:off x="621525" y="2357800"/>
            <a:ext cx="23583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F7D95"/>
                </a:solidFill>
              </a:rPr>
              <a:t>KLUE-RoBERTa-small</a:t>
            </a:r>
            <a:endParaRPr>
              <a:solidFill>
                <a:srgbClr val="5F7D95"/>
              </a:solidFill>
            </a:endParaRPr>
          </a:p>
        </p:txBody>
      </p:sp>
      <p:sp>
        <p:nvSpPr>
          <p:cNvPr id="444" name="Google Shape;444;p50"/>
          <p:cNvSpPr txBox="1"/>
          <p:nvPr>
            <p:ph idx="4" type="title"/>
          </p:nvPr>
        </p:nvSpPr>
        <p:spPr>
          <a:xfrm>
            <a:off x="3716000" y="1894100"/>
            <a:ext cx="17349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F7D95"/>
                </a:solidFill>
              </a:rPr>
              <a:t>Huffon/sentence-klue-roberta-base</a:t>
            </a:r>
            <a:endParaRPr>
              <a:solidFill>
                <a:srgbClr val="5F7D95"/>
              </a:solidFill>
            </a:endParaRPr>
          </a:p>
        </p:txBody>
      </p:sp>
      <p:sp>
        <p:nvSpPr>
          <p:cNvPr id="445" name="Google Shape;445;p50"/>
          <p:cNvSpPr txBox="1"/>
          <p:nvPr>
            <p:ph idx="6" type="title"/>
          </p:nvPr>
        </p:nvSpPr>
        <p:spPr>
          <a:xfrm>
            <a:off x="6417450" y="2234200"/>
            <a:ext cx="18645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F7D95"/>
                </a:solidFill>
              </a:rPr>
              <a:t>Sehong/kobert-QuestionGeneration</a:t>
            </a:r>
            <a:endParaRPr>
              <a:solidFill>
                <a:srgbClr val="5F7D95"/>
              </a:solidFill>
            </a:endParaRPr>
          </a:p>
        </p:txBody>
      </p:sp>
      <p:sp>
        <p:nvSpPr>
          <p:cNvPr id="446" name="Google Shape;446;p50"/>
          <p:cNvSpPr txBox="1"/>
          <p:nvPr>
            <p:ph idx="8" type="title"/>
          </p:nvPr>
        </p:nvSpPr>
        <p:spPr>
          <a:xfrm>
            <a:off x="621525" y="3696750"/>
            <a:ext cx="23583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F7D95"/>
                </a:solidFill>
              </a:rPr>
              <a:t>klue/bert-base(‘fill-mask’)</a:t>
            </a:r>
            <a:endParaRPr>
              <a:solidFill>
                <a:srgbClr val="5F7D95"/>
              </a:solidFill>
            </a:endParaRPr>
          </a:p>
        </p:txBody>
      </p:sp>
      <p:sp>
        <p:nvSpPr>
          <p:cNvPr id="447" name="Google Shape;447;p50"/>
          <p:cNvSpPr txBox="1"/>
          <p:nvPr>
            <p:ph idx="13" type="title"/>
          </p:nvPr>
        </p:nvSpPr>
        <p:spPr>
          <a:xfrm>
            <a:off x="3559713" y="3063363"/>
            <a:ext cx="2047500" cy="6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F7D95"/>
                </a:solidFill>
              </a:rPr>
              <a:t>eenzeenee/t5-small-korean-summarization</a:t>
            </a:r>
            <a:endParaRPr>
              <a:solidFill>
                <a:srgbClr val="5F7D95"/>
              </a:solidFill>
            </a:endParaRPr>
          </a:p>
        </p:txBody>
      </p:sp>
      <p:sp>
        <p:nvSpPr>
          <p:cNvPr id="448" name="Google Shape;448;p50"/>
          <p:cNvSpPr txBox="1"/>
          <p:nvPr>
            <p:ph idx="15" type="title"/>
          </p:nvPr>
        </p:nvSpPr>
        <p:spPr>
          <a:xfrm>
            <a:off x="6426400" y="3596225"/>
            <a:ext cx="18645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F7D95"/>
                </a:solidFill>
              </a:rPr>
              <a:t>bespin-global/klue-bert-base-aihub-mrc</a:t>
            </a:r>
            <a:endParaRPr>
              <a:solidFill>
                <a:srgbClr val="5F7D95"/>
              </a:solidFill>
            </a:endParaRPr>
          </a:p>
        </p:txBody>
      </p:sp>
      <p:sp>
        <p:nvSpPr>
          <p:cNvPr id="449" name="Google Shape;449;p50"/>
          <p:cNvSpPr txBox="1"/>
          <p:nvPr>
            <p:ph idx="16" type="title"/>
          </p:nvPr>
        </p:nvSpPr>
        <p:spPr>
          <a:xfrm>
            <a:off x="0" y="3142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800"/>
              <a:t>사용 모델</a:t>
            </a:r>
            <a:endParaRPr i="1" sz="2800"/>
          </a:p>
        </p:txBody>
      </p:sp>
      <p:sp>
        <p:nvSpPr>
          <p:cNvPr id="450" name="Google Shape;450;p50"/>
          <p:cNvSpPr txBox="1"/>
          <p:nvPr>
            <p:ph type="title"/>
          </p:nvPr>
        </p:nvSpPr>
        <p:spPr>
          <a:xfrm>
            <a:off x="621673" y="2013700"/>
            <a:ext cx="23583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5D74"/>
                </a:solidFill>
              </a:rPr>
              <a:t>분류 모델</a:t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451" name="Google Shape;451;p50"/>
          <p:cNvSpPr txBox="1"/>
          <p:nvPr>
            <p:ph idx="3" type="title"/>
          </p:nvPr>
        </p:nvSpPr>
        <p:spPr>
          <a:xfrm>
            <a:off x="3381398" y="1559375"/>
            <a:ext cx="23583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5D74"/>
                </a:solidFill>
              </a:rPr>
              <a:t>STS 모델</a:t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452" name="Google Shape;452;p50"/>
          <p:cNvSpPr txBox="1"/>
          <p:nvPr>
            <p:ph idx="5" type="title"/>
          </p:nvPr>
        </p:nvSpPr>
        <p:spPr>
          <a:xfrm>
            <a:off x="6164123" y="1893625"/>
            <a:ext cx="23583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5D74"/>
                </a:solidFill>
              </a:rPr>
              <a:t>질문 생성 모델</a:t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453" name="Google Shape;453;p50"/>
          <p:cNvSpPr txBox="1"/>
          <p:nvPr>
            <p:ph idx="7" type="title"/>
          </p:nvPr>
        </p:nvSpPr>
        <p:spPr>
          <a:xfrm>
            <a:off x="621673" y="3352650"/>
            <a:ext cx="23583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435D74"/>
                </a:solidFill>
              </a:rPr>
              <a:t>Masked 모델</a:t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454" name="Google Shape;454;p50"/>
          <p:cNvSpPr txBox="1"/>
          <p:nvPr>
            <p:ph idx="9" type="title"/>
          </p:nvPr>
        </p:nvSpPr>
        <p:spPr>
          <a:xfrm>
            <a:off x="3381398" y="2684800"/>
            <a:ext cx="23583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5D74"/>
                </a:solidFill>
              </a:rPr>
              <a:t>T5 문서 요약 모델</a:t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455" name="Google Shape;455;p50"/>
          <p:cNvSpPr txBox="1"/>
          <p:nvPr>
            <p:ph idx="14" type="title"/>
          </p:nvPr>
        </p:nvSpPr>
        <p:spPr>
          <a:xfrm>
            <a:off x="6238198" y="3252113"/>
            <a:ext cx="23583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5D74"/>
                </a:solidFill>
              </a:rPr>
              <a:t>MRC 모델</a:t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456" name="Google Shape;456;p50"/>
          <p:cNvSpPr txBox="1"/>
          <p:nvPr>
            <p:ph idx="13" type="title"/>
          </p:nvPr>
        </p:nvSpPr>
        <p:spPr>
          <a:xfrm>
            <a:off x="3404250" y="4183925"/>
            <a:ext cx="23583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F7D95"/>
                </a:solidFill>
              </a:rPr>
              <a:t>multi-qa-MiniLM-L6-cos-v1</a:t>
            </a:r>
            <a:endParaRPr>
              <a:solidFill>
                <a:srgbClr val="5F7D95"/>
              </a:solidFill>
            </a:endParaRPr>
          </a:p>
        </p:txBody>
      </p:sp>
      <p:sp>
        <p:nvSpPr>
          <p:cNvPr id="457" name="Google Shape;457;p50"/>
          <p:cNvSpPr txBox="1"/>
          <p:nvPr>
            <p:ph idx="9" type="title"/>
          </p:nvPr>
        </p:nvSpPr>
        <p:spPr>
          <a:xfrm>
            <a:off x="3388473" y="3810225"/>
            <a:ext cx="23583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5D74"/>
                </a:solidFill>
              </a:rPr>
              <a:t>QA</a:t>
            </a:r>
            <a:r>
              <a:rPr lang="es">
                <a:solidFill>
                  <a:srgbClr val="435D74"/>
                </a:solidFill>
              </a:rPr>
              <a:t> 모델</a:t>
            </a: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>
            <a:alpha val="87450"/>
          </a:srgbClr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1"/>
          <p:cNvSpPr/>
          <p:nvPr/>
        </p:nvSpPr>
        <p:spPr>
          <a:xfrm>
            <a:off x="403825" y="732345"/>
            <a:ext cx="8365200" cy="4027200"/>
          </a:xfrm>
          <a:prstGeom prst="rect">
            <a:avLst/>
          </a:pr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51"/>
          <p:cNvSpPr txBox="1"/>
          <p:nvPr/>
        </p:nvSpPr>
        <p:spPr>
          <a:xfrm>
            <a:off x="659700" y="360575"/>
            <a:ext cx="1669800" cy="743700"/>
          </a:xfrm>
          <a:prstGeom prst="rect">
            <a:avLst/>
          </a:pr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Klue</a:t>
            </a:r>
            <a:r>
              <a:rPr b="1" lang="es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란</a:t>
            </a:r>
            <a:endParaRPr b="1"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4" name="Google Shape;464;p51"/>
          <p:cNvSpPr/>
          <p:nvPr/>
        </p:nvSpPr>
        <p:spPr>
          <a:xfrm>
            <a:off x="659700" y="1349400"/>
            <a:ext cx="7830000" cy="3167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CFD9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 </a:t>
            </a:r>
            <a:r>
              <a:rPr b="1" lang="es" sz="1600"/>
              <a:t>한국어 언어 모델의 공정한 평가를 위한 목적으로 만들어진 벤치마크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 </a:t>
            </a:r>
            <a:r>
              <a:rPr b="1" lang="es" sz="1600"/>
              <a:t>8개 종류 데이터셋으로 구성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r>
              <a:rPr lang="es" sz="1300"/>
              <a:t> ○ 뉴스 헤드라인 분류(Topic Classification)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  </a:t>
            </a:r>
            <a:r>
              <a:rPr lang="es" sz="1300">
                <a:solidFill>
                  <a:schemeClr val="dk1"/>
                </a:solidFill>
              </a:rPr>
              <a:t>○ 문장 유사도 비교(Sentence Textual Similarity)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</a:rPr>
              <a:t>  ○ 자연어 추론(Natural Language Inference)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</a:rPr>
              <a:t>  ○ 개체명 인식(Named Entity Recognition)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</a:rPr>
              <a:t>  ○ 관계 추출(Relation Extraction)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</a:rPr>
              <a:t>  ○ 형태소 및 의존 구문 분석(Dependency Parsing)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</a:rPr>
              <a:t>  ○ 기계 독해 이해(Machine Reading Comprehension)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</a:rPr>
              <a:t>  ○ 대화 상태 추적(Dialog State Tracking)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465" name="Google Shape;465;p51"/>
          <p:cNvSpPr/>
          <p:nvPr/>
        </p:nvSpPr>
        <p:spPr>
          <a:xfrm>
            <a:off x="5263525" y="3436600"/>
            <a:ext cx="2957700" cy="914700"/>
          </a:xfrm>
          <a:prstGeom prst="rect">
            <a:avLst/>
          </a:prstGeom>
          <a:solidFill>
            <a:srgbClr val="193441"/>
          </a:solidFill>
          <a:ln cap="flat" cmpd="sng" w="9525">
            <a:solidFill>
              <a:srgbClr val="3E606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100">
                <a:solidFill>
                  <a:schemeClr val="lt1"/>
                </a:solidFill>
              </a:rPr>
              <a:t>Klue-RoBERTa model</a:t>
            </a:r>
            <a:endParaRPr b="1" sz="24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>
            <a:alpha val="87450"/>
          </a:srgbClr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2"/>
          <p:cNvSpPr/>
          <p:nvPr/>
        </p:nvSpPr>
        <p:spPr>
          <a:xfrm>
            <a:off x="403825" y="732345"/>
            <a:ext cx="8365200" cy="4027200"/>
          </a:xfrm>
          <a:prstGeom prst="rect">
            <a:avLst/>
          </a:pr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1" name="Google Shape;471;p52"/>
          <p:cNvPicPr preferRelativeResize="0"/>
          <p:nvPr/>
        </p:nvPicPr>
        <p:blipFill rotWithShape="1">
          <a:blip r:embed="rId3">
            <a:alphaModFix/>
          </a:blip>
          <a:srcRect b="11477" l="0" r="19710" t="25183"/>
          <a:stretch/>
        </p:blipFill>
        <p:spPr>
          <a:xfrm>
            <a:off x="657000" y="1356100"/>
            <a:ext cx="7830000" cy="31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52"/>
          <p:cNvSpPr txBox="1"/>
          <p:nvPr/>
        </p:nvSpPr>
        <p:spPr>
          <a:xfrm>
            <a:off x="659693" y="360575"/>
            <a:ext cx="5228100" cy="743700"/>
          </a:xfrm>
          <a:prstGeom prst="rect">
            <a:avLst/>
          </a:pr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KLUE-RoBERTa-small</a:t>
            </a:r>
            <a:endParaRPr b="1" sz="2400" u="sng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73" name="Google Shape;473;p52"/>
          <p:cNvCxnSpPr/>
          <p:nvPr/>
        </p:nvCxnSpPr>
        <p:spPr>
          <a:xfrm>
            <a:off x="856525" y="3222800"/>
            <a:ext cx="71628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>
            <a:alpha val="87450"/>
          </a:srgbClr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3"/>
          <p:cNvSpPr/>
          <p:nvPr/>
        </p:nvSpPr>
        <p:spPr>
          <a:xfrm>
            <a:off x="403825" y="732345"/>
            <a:ext cx="8365200" cy="4027200"/>
          </a:xfrm>
          <a:prstGeom prst="rect">
            <a:avLst/>
          </a:pr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53"/>
          <p:cNvSpPr txBox="1"/>
          <p:nvPr/>
        </p:nvSpPr>
        <p:spPr>
          <a:xfrm>
            <a:off x="659693" y="360575"/>
            <a:ext cx="5228100" cy="743700"/>
          </a:xfrm>
          <a:prstGeom prst="rect">
            <a:avLst/>
          </a:pr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KLUE-RoBERTa-small</a:t>
            </a:r>
            <a:endParaRPr b="1" sz="2400" u="sng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0" name="Google Shape;48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707" y="1324863"/>
            <a:ext cx="7830000" cy="316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>
            <a:alpha val="87450"/>
          </a:srgbClr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4"/>
          <p:cNvSpPr/>
          <p:nvPr/>
        </p:nvSpPr>
        <p:spPr>
          <a:xfrm>
            <a:off x="403825" y="732345"/>
            <a:ext cx="8365200" cy="4027200"/>
          </a:xfrm>
          <a:prstGeom prst="rect">
            <a:avLst/>
          </a:pr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54"/>
          <p:cNvSpPr txBox="1"/>
          <p:nvPr/>
        </p:nvSpPr>
        <p:spPr>
          <a:xfrm>
            <a:off x="659693" y="360575"/>
            <a:ext cx="5228100" cy="743700"/>
          </a:xfrm>
          <a:prstGeom prst="rect">
            <a:avLst/>
          </a:pr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KLUE-RoBERTa-small</a:t>
            </a:r>
            <a:endParaRPr b="1" sz="2400" u="sng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7" name="Google Shape;48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2000" y="1233050"/>
            <a:ext cx="5153567" cy="518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2000" y="1751271"/>
            <a:ext cx="6120000" cy="2899679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54"/>
          <p:cNvSpPr/>
          <p:nvPr/>
        </p:nvSpPr>
        <p:spPr>
          <a:xfrm>
            <a:off x="786650" y="1264975"/>
            <a:ext cx="641700" cy="48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54"/>
          <p:cNvSpPr/>
          <p:nvPr/>
        </p:nvSpPr>
        <p:spPr>
          <a:xfrm>
            <a:off x="786650" y="1809600"/>
            <a:ext cx="641700" cy="48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>
            <a:alpha val="87450"/>
          </a:srgbClr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5"/>
          <p:cNvSpPr/>
          <p:nvPr/>
        </p:nvSpPr>
        <p:spPr>
          <a:xfrm>
            <a:off x="403825" y="732345"/>
            <a:ext cx="8365200" cy="4027200"/>
          </a:xfrm>
          <a:prstGeom prst="rect">
            <a:avLst/>
          </a:pr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55"/>
          <p:cNvSpPr txBox="1"/>
          <p:nvPr/>
        </p:nvSpPr>
        <p:spPr>
          <a:xfrm>
            <a:off x="659693" y="360575"/>
            <a:ext cx="5228100" cy="743700"/>
          </a:xfrm>
          <a:prstGeom prst="rect">
            <a:avLst/>
          </a:pr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KLUE-RoBERTa-small</a:t>
            </a:r>
            <a:endParaRPr b="1" sz="2400" u="sng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7" name="Google Shape;49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700" y="1295625"/>
            <a:ext cx="6309873" cy="24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700" y="3792883"/>
            <a:ext cx="4731046" cy="765192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55"/>
          <p:cNvSpPr/>
          <p:nvPr/>
        </p:nvSpPr>
        <p:spPr>
          <a:xfrm rot="10800000">
            <a:off x="3599250" y="1246825"/>
            <a:ext cx="641700" cy="48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>
            <a:alpha val="87450"/>
          </a:srgbClr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6"/>
          <p:cNvSpPr/>
          <p:nvPr/>
        </p:nvSpPr>
        <p:spPr>
          <a:xfrm>
            <a:off x="403825" y="732345"/>
            <a:ext cx="8365200" cy="4027200"/>
          </a:xfrm>
          <a:prstGeom prst="rect">
            <a:avLst/>
          </a:pr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56"/>
          <p:cNvSpPr txBox="1"/>
          <p:nvPr/>
        </p:nvSpPr>
        <p:spPr>
          <a:xfrm>
            <a:off x="659693" y="360575"/>
            <a:ext cx="5228100" cy="743700"/>
          </a:xfrm>
          <a:prstGeom prst="rect">
            <a:avLst/>
          </a:pr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KLUE-RoBERTa-small</a:t>
            </a:r>
            <a:endParaRPr b="1" sz="2400" u="sng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6" name="Google Shape;50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3837" y="1206475"/>
            <a:ext cx="4125176" cy="3420001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56"/>
          <p:cNvSpPr/>
          <p:nvPr/>
        </p:nvSpPr>
        <p:spPr>
          <a:xfrm>
            <a:off x="1788725" y="1104275"/>
            <a:ext cx="641700" cy="48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>
            <a:alpha val="87450"/>
          </a:srgbClr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7"/>
          <p:cNvSpPr/>
          <p:nvPr/>
        </p:nvSpPr>
        <p:spPr>
          <a:xfrm>
            <a:off x="403825" y="732345"/>
            <a:ext cx="8365200" cy="4027200"/>
          </a:xfrm>
          <a:prstGeom prst="rect">
            <a:avLst/>
          </a:pr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57"/>
          <p:cNvSpPr txBox="1"/>
          <p:nvPr/>
        </p:nvSpPr>
        <p:spPr>
          <a:xfrm>
            <a:off x="659693" y="360575"/>
            <a:ext cx="5228100" cy="743700"/>
          </a:xfrm>
          <a:prstGeom prst="rect">
            <a:avLst/>
          </a:pr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KLUE-RoBERTa-small</a:t>
            </a:r>
            <a:endParaRPr b="1" sz="2400" u="sng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4" name="Google Shape;514;p57"/>
          <p:cNvPicPr preferRelativeResize="0"/>
          <p:nvPr/>
        </p:nvPicPr>
        <p:blipFill rotWithShape="1">
          <a:blip r:embed="rId3">
            <a:alphaModFix/>
          </a:blip>
          <a:srcRect b="49049" l="0" r="0" t="0"/>
          <a:stretch/>
        </p:blipFill>
        <p:spPr>
          <a:xfrm>
            <a:off x="2722450" y="1169975"/>
            <a:ext cx="3727949" cy="1806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57"/>
          <p:cNvPicPr preferRelativeResize="0"/>
          <p:nvPr/>
        </p:nvPicPr>
        <p:blipFill rotWithShape="1">
          <a:blip r:embed="rId3">
            <a:alphaModFix/>
          </a:blip>
          <a:srcRect b="0" l="0" r="0" t="51999"/>
          <a:stretch/>
        </p:blipFill>
        <p:spPr>
          <a:xfrm>
            <a:off x="2722450" y="2976025"/>
            <a:ext cx="3727949" cy="170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57"/>
          <p:cNvSpPr/>
          <p:nvPr/>
        </p:nvSpPr>
        <p:spPr>
          <a:xfrm>
            <a:off x="1978400" y="3089500"/>
            <a:ext cx="641700" cy="48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31"/>
          <p:cNvGrpSpPr/>
          <p:nvPr/>
        </p:nvGrpSpPr>
        <p:grpSpPr>
          <a:xfrm>
            <a:off x="226867" y="1943746"/>
            <a:ext cx="6969375" cy="572711"/>
            <a:chOff x="905456" y="2025944"/>
            <a:chExt cx="7333097" cy="602600"/>
          </a:xfrm>
        </p:grpSpPr>
        <p:sp>
          <p:nvSpPr>
            <p:cNvPr id="181" name="Google Shape;181;p31"/>
            <p:cNvSpPr/>
            <p:nvPr/>
          </p:nvSpPr>
          <p:spPr>
            <a:xfrm>
              <a:off x="6348547" y="2025944"/>
              <a:ext cx="1890007" cy="602600"/>
            </a:xfrm>
            <a:custGeom>
              <a:rect b="b" l="l" r="r" t="t"/>
              <a:pathLst>
                <a:path extrusionOk="0" h="6348" w="19910">
                  <a:moveTo>
                    <a:pt x="1" y="0"/>
                  </a:moveTo>
                  <a:lnTo>
                    <a:pt x="1384" y="3174"/>
                  </a:lnTo>
                  <a:lnTo>
                    <a:pt x="1" y="6347"/>
                  </a:lnTo>
                  <a:lnTo>
                    <a:pt x="18527" y="6347"/>
                  </a:lnTo>
                  <a:lnTo>
                    <a:pt x="19910" y="3174"/>
                  </a:lnTo>
                  <a:lnTo>
                    <a:pt x="18527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31"/>
            <p:cNvSpPr/>
            <p:nvPr/>
          </p:nvSpPr>
          <p:spPr>
            <a:xfrm>
              <a:off x="4548801" y="2025944"/>
              <a:ext cx="1890007" cy="602600"/>
            </a:xfrm>
            <a:custGeom>
              <a:rect b="b" l="l" r="r" t="t"/>
              <a:pathLst>
                <a:path extrusionOk="0" h="6348" w="19910">
                  <a:moveTo>
                    <a:pt x="0" y="0"/>
                  </a:moveTo>
                  <a:lnTo>
                    <a:pt x="1384" y="3174"/>
                  </a:lnTo>
                  <a:lnTo>
                    <a:pt x="0" y="6347"/>
                  </a:lnTo>
                  <a:lnTo>
                    <a:pt x="18526" y="6347"/>
                  </a:lnTo>
                  <a:lnTo>
                    <a:pt x="19909" y="3174"/>
                  </a:lnTo>
                  <a:lnTo>
                    <a:pt x="185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31"/>
            <p:cNvSpPr/>
            <p:nvPr/>
          </p:nvSpPr>
          <p:spPr>
            <a:xfrm>
              <a:off x="2746400" y="2025944"/>
              <a:ext cx="1890007" cy="602600"/>
            </a:xfrm>
            <a:custGeom>
              <a:rect b="b" l="l" r="r" t="t"/>
              <a:pathLst>
                <a:path extrusionOk="0" h="6348" w="19910">
                  <a:moveTo>
                    <a:pt x="1" y="0"/>
                  </a:moveTo>
                  <a:lnTo>
                    <a:pt x="1384" y="3174"/>
                  </a:lnTo>
                  <a:lnTo>
                    <a:pt x="1" y="6347"/>
                  </a:lnTo>
                  <a:lnTo>
                    <a:pt x="18526" y="6347"/>
                  </a:lnTo>
                  <a:lnTo>
                    <a:pt x="19910" y="3174"/>
                  </a:lnTo>
                  <a:lnTo>
                    <a:pt x="18526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31"/>
            <p:cNvSpPr/>
            <p:nvPr/>
          </p:nvSpPr>
          <p:spPr>
            <a:xfrm>
              <a:off x="905456" y="2025944"/>
              <a:ext cx="1931110" cy="602600"/>
            </a:xfrm>
            <a:custGeom>
              <a:rect b="b" l="l" r="r" t="t"/>
              <a:pathLst>
                <a:path extrusionOk="0" h="6348" w="20343">
                  <a:moveTo>
                    <a:pt x="0" y="0"/>
                  </a:moveTo>
                  <a:lnTo>
                    <a:pt x="0" y="6347"/>
                  </a:lnTo>
                  <a:lnTo>
                    <a:pt x="18933" y="6347"/>
                  </a:lnTo>
                  <a:lnTo>
                    <a:pt x="20343" y="3174"/>
                  </a:lnTo>
                  <a:lnTo>
                    <a:pt x="18933" y="0"/>
                  </a:lnTo>
                  <a:close/>
                </a:path>
              </a:pathLst>
            </a:custGeom>
            <a:solidFill>
              <a:srgbClr val="1934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5" name="Google Shape;185;p31"/>
          <p:cNvSpPr txBox="1"/>
          <p:nvPr>
            <p:ph type="title"/>
          </p:nvPr>
        </p:nvSpPr>
        <p:spPr>
          <a:xfrm>
            <a:off x="0" y="38815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/>
              <a:t>목차</a:t>
            </a:r>
            <a:endParaRPr i="1"/>
          </a:p>
        </p:txBody>
      </p:sp>
      <p:sp>
        <p:nvSpPr>
          <p:cNvPr id="186" name="Google Shape;186;p31"/>
          <p:cNvSpPr txBox="1"/>
          <p:nvPr>
            <p:ph idx="4294967295" type="body"/>
          </p:nvPr>
        </p:nvSpPr>
        <p:spPr>
          <a:xfrm>
            <a:off x="300445" y="2017088"/>
            <a:ext cx="13035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s">
                <a:solidFill>
                  <a:srgbClr val="FFFFFF"/>
                </a:solidFill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7" name="Google Shape;187;p31"/>
          <p:cNvSpPr txBox="1"/>
          <p:nvPr>
            <p:ph idx="4294967295" type="body"/>
          </p:nvPr>
        </p:nvSpPr>
        <p:spPr>
          <a:xfrm>
            <a:off x="2028263" y="2871899"/>
            <a:ext cx="1589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s" sz="1200">
                <a:solidFill>
                  <a:srgbClr val="435D74"/>
                </a:solidFill>
              </a:rPr>
              <a:t>데이터 탐색 및 전처리</a:t>
            </a:r>
            <a:endParaRPr sz="1200">
              <a:solidFill>
                <a:srgbClr val="435D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200">
              <a:solidFill>
                <a:srgbClr val="435D74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200">
              <a:solidFill>
                <a:srgbClr val="435D74"/>
              </a:solidFill>
            </a:endParaRPr>
          </a:p>
        </p:txBody>
      </p:sp>
      <p:sp>
        <p:nvSpPr>
          <p:cNvPr id="188" name="Google Shape;188;p31"/>
          <p:cNvSpPr txBox="1"/>
          <p:nvPr>
            <p:ph idx="4294967295" type="body"/>
          </p:nvPr>
        </p:nvSpPr>
        <p:spPr>
          <a:xfrm>
            <a:off x="5580304" y="2017099"/>
            <a:ext cx="13035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s">
                <a:solidFill>
                  <a:srgbClr val="FFFFFF"/>
                </a:solidFill>
              </a:rPr>
              <a:t>04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9" name="Google Shape;189;p31"/>
          <p:cNvSpPr txBox="1"/>
          <p:nvPr>
            <p:ph idx="4294967295" type="body"/>
          </p:nvPr>
        </p:nvSpPr>
        <p:spPr>
          <a:xfrm>
            <a:off x="5437502" y="2871909"/>
            <a:ext cx="15891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s" sz="1200">
                <a:solidFill>
                  <a:srgbClr val="435D74"/>
                </a:solidFill>
              </a:rPr>
              <a:t>서비스 제작</a:t>
            </a:r>
            <a:endParaRPr sz="1200">
              <a:solidFill>
                <a:srgbClr val="435D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200">
              <a:solidFill>
                <a:srgbClr val="435D74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200">
              <a:solidFill>
                <a:srgbClr val="435D74"/>
              </a:solidFill>
            </a:endParaRPr>
          </a:p>
        </p:txBody>
      </p:sp>
      <p:sp>
        <p:nvSpPr>
          <p:cNvPr id="190" name="Google Shape;190;p31"/>
          <p:cNvSpPr txBox="1"/>
          <p:nvPr>
            <p:ph idx="4294967295" type="body"/>
          </p:nvPr>
        </p:nvSpPr>
        <p:spPr>
          <a:xfrm>
            <a:off x="226875" y="2871900"/>
            <a:ext cx="16413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s" sz="1200">
                <a:solidFill>
                  <a:srgbClr val="435D74"/>
                </a:solidFill>
              </a:rPr>
              <a:t>서비스 기획</a:t>
            </a:r>
            <a:endParaRPr sz="1200">
              <a:solidFill>
                <a:srgbClr val="435D74"/>
              </a:solidFill>
            </a:endParaRPr>
          </a:p>
        </p:txBody>
      </p:sp>
      <p:sp>
        <p:nvSpPr>
          <p:cNvPr id="191" name="Google Shape;191;p31"/>
          <p:cNvSpPr txBox="1"/>
          <p:nvPr>
            <p:ph idx="4294967295" type="body"/>
          </p:nvPr>
        </p:nvSpPr>
        <p:spPr>
          <a:xfrm>
            <a:off x="3787263" y="2871901"/>
            <a:ext cx="1589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s" sz="1200">
                <a:solidFill>
                  <a:srgbClr val="435D74"/>
                </a:solidFill>
              </a:rPr>
              <a:t>사용된 모델과 기술</a:t>
            </a:r>
            <a:endParaRPr sz="1200">
              <a:solidFill>
                <a:srgbClr val="435D74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200">
              <a:solidFill>
                <a:srgbClr val="435D74"/>
              </a:solidFill>
            </a:endParaRPr>
          </a:p>
        </p:txBody>
      </p:sp>
      <p:cxnSp>
        <p:nvCxnSpPr>
          <p:cNvPr id="192" name="Google Shape;192;p31"/>
          <p:cNvCxnSpPr/>
          <p:nvPr/>
        </p:nvCxnSpPr>
        <p:spPr>
          <a:xfrm>
            <a:off x="291600" y="3529413"/>
            <a:ext cx="374400" cy="0"/>
          </a:xfrm>
          <a:prstGeom prst="straightConnector1">
            <a:avLst/>
          </a:prstGeom>
          <a:noFill/>
          <a:ln cap="flat" cmpd="sng" w="38100">
            <a:solidFill>
              <a:srgbClr val="1934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3" name="Google Shape;193;p31"/>
          <p:cNvCxnSpPr/>
          <p:nvPr/>
        </p:nvCxnSpPr>
        <p:spPr>
          <a:xfrm>
            <a:off x="2137013" y="3529413"/>
            <a:ext cx="374400" cy="0"/>
          </a:xfrm>
          <a:prstGeom prst="straightConnector1">
            <a:avLst/>
          </a:prstGeom>
          <a:noFill/>
          <a:ln cap="flat" cmpd="sng" w="38100">
            <a:solidFill>
              <a:srgbClr val="435D7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4" name="Google Shape;194;p31"/>
          <p:cNvCxnSpPr/>
          <p:nvPr/>
        </p:nvCxnSpPr>
        <p:spPr>
          <a:xfrm>
            <a:off x="3896013" y="3529413"/>
            <a:ext cx="374400" cy="0"/>
          </a:xfrm>
          <a:prstGeom prst="straightConnector1">
            <a:avLst/>
          </a:prstGeom>
          <a:noFill/>
          <a:ln cap="flat" cmpd="sng" w="38100">
            <a:solidFill>
              <a:srgbClr val="5F7D9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5" name="Google Shape;195;p31"/>
          <p:cNvCxnSpPr/>
          <p:nvPr/>
        </p:nvCxnSpPr>
        <p:spPr>
          <a:xfrm>
            <a:off x="5546250" y="3523313"/>
            <a:ext cx="374400" cy="0"/>
          </a:xfrm>
          <a:prstGeom prst="straightConnector1">
            <a:avLst/>
          </a:prstGeom>
          <a:noFill/>
          <a:ln cap="flat" cmpd="sng" w="38100">
            <a:solidFill>
              <a:srgbClr val="A5B7C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6" name="Google Shape;196;p31"/>
          <p:cNvSpPr/>
          <p:nvPr/>
        </p:nvSpPr>
        <p:spPr>
          <a:xfrm>
            <a:off x="7120899" y="1948675"/>
            <a:ext cx="1796230" cy="572701"/>
          </a:xfrm>
          <a:custGeom>
            <a:rect b="b" l="l" r="r" t="t"/>
            <a:pathLst>
              <a:path extrusionOk="0" h="6348" w="1991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7" y="6347"/>
                </a:lnTo>
                <a:lnTo>
                  <a:pt x="19910" y="3174"/>
                </a:lnTo>
                <a:lnTo>
                  <a:pt x="18527" y="0"/>
                </a:lnTo>
                <a:close/>
              </a:path>
            </a:pathLst>
          </a:custGeom>
          <a:solidFill>
            <a:srgbClr val="CFD9E0"/>
          </a:solidFill>
          <a:ln cap="flat" cmpd="sng" w="9525">
            <a:solidFill>
              <a:srgbClr val="CFD9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1"/>
          <p:cNvSpPr txBox="1"/>
          <p:nvPr>
            <p:ph idx="4294967295" type="body"/>
          </p:nvPr>
        </p:nvSpPr>
        <p:spPr>
          <a:xfrm>
            <a:off x="7207452" y="2871909"/>
            <a:ext cx="15891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s" sz="1200">
                <a:solidFill>
                  <a:srgbClr val="435D74"/>
                </a:solidFill>
              </a:rPr>
              <a:t>서비스 기대효과 및 개선점</a:t>
            </a:r>
            <a:endParaRPr sz="1200">
              <a:solidFill>
                <a:srgbClr val="435D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200">
              <a:solidFill>
                <a:srgbClr val="435D74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200">
              <a:solidFill>
                <a:srgbClr val="435D74"/>
              </a:solidFill>
            </a:endParaRPr>
          </a:p>
        </p:txBody>
      </p:sp>
      <p:cxnSp>
        <p:nvCxnSpPr>
          <p:cNvPr id="198" name="Google Shape;198;p31"/>
          <p:cNvCxnSpPr/>
          <p:nvPr/>
        </p:nvCxnSpPr>
        <p:spPr>
          <a:xfrm>
            <a:off x="7316200" y="3523313"/>
            <a:ext cx="374400" cy="0"/>
          </a:xfrm>
          <a:prstGeom prst="straightConnector1">
            <a:avLst/>
          </a:prstGeom>
          <a:noFill/>
          <a:ln cap="flat" cmpd="sng" w="38100">
            <a:solidFill>
              <a:srgbClr val="CFD9E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9" name="Google Shape;199;p31"/>
          <p:cNvSpPr txBox="1"/>
          <p:nvPr>
            <p:ph idx="4294967295" type="body"/>
          </p:nvPr>
        </p:nvSpPr>
        <p:spPr>
          <a:xfrm>
            <a:off x="7284920" y="2009113"/>
            <a:ext cx="13035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s">
                <a:solidFill>
                  <a:srgbClr val="FFFFFF"/>
                </a:solidFill>
              </a:rPr>
              <a:t>05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0" name="Google Shape;200;p31"/>
          <p:cNvSpPr txBox="1"/>
          <p:nvPr>
            <p:ph idx="4294967295" type="body"/>
          </p:nvPr>
        </p:nvSpPr>
        <p:spPr>
          <a:xfrm>
            <a:off x="3875682" y="2022013"/>
            <a:ext cx="13035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s">
                <a:solidFill>
                  <a:srgbClr val="FFFFFF"/>
                </a:solidFill>
              </a:rPr>
              <a:t>03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1" name="Google Shape;201;p31"/>
          <p:cNvSpPr txBox="1"/>
          <p:nvPr>
            <p:ph idx="4294967295" type="body"/>
          </p:nvPr>
        </p:nvSpPr>
        <p:spPr>
          <a:xfrm>
            <a:off x="2171070" y="2012163"/>
            <a:ext cx="13035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s">
                <a:solidFill>
                  <a:srgbClr val="FFFFFF"/>
                </a:solidFill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>
            <a:alpha val="87450"/>
          </a:srgbClr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8"/>
          <p:cNvSpPr/>
          <p:nvPr/>
        </p:nvSpPr>
        <p:spPr>
          <a:xfrm>
            <a:off x="403825" y="732345"/>
            <a:ext cx="8365200" cy="4027200"/>
          </a:xfrm>
          <a:prstGeom prst="rect">
            <a:avLst/>
          </a:pr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58"/>
          <p:cNvSpPr txBox="1"/>
          <p:nvPr/>
        </p:nvSpPr>
        <p:spPr>
          <a:xfrm>
            <a:off x="659693" y="360575"/>
            <a:ext cx="5228100" cy="743700"/>
          </a:xfrm>
          <a:prstGeom prst="rect">
            <a:avLst/>
          </a:pr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KLUE-RoBERTa-small</a:t>
            </a:r>
            <a:endParaRPr b="1" sz="2400" u="sng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3" name="Google Shape;52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700" y="1254775"/>
            <a:ext cx="7830000" cy="2351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700" y="3606262"/>
            <a:ext cx="6808045" cy="816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9"/>
          <p:cNvSpPr/>
          <p:nvPr/>
        </p:nvSpPr>
        <p:spPr>
          <a:xfrm>
            <a:off x="226950" y="835150"/>
            <a:ext cx="8695200" cy="421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59"/>
          <p:cNvSpPr/>
          <p:nvPr/>
        </p:nvSpPr>
        <p:spPr>
          <a:xfrm>
            <a:off x="237050" y="217350"/>
            <a:ext cx="5061600" cy="469200"/>
          </a:xfrm>
          <a:prstGeom prst="rect">
            <a:avLst/>
          </a:prstGeom>
          <a:solidFill>
            <a:srgbClr val="193441"/>
          </a:solidFill>
          <a:ln cap="flat" cmpd="sng" w="9525">
            <a:solidFill>
              <a:srgbClr val="1934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s" sz="2500">
                <a:solidFill>
                  <a:srgbClr val="E8E9E9"/>
                </a:solidFill>
                <a:latin typeface="Roboto"/>
                <a:ea typeface="Roboto"/>
                <a:cs typeface="Roboto"/>
                <a:sym typeface="Roboto"/>
              </a:rPr>
              <a:t>모델 정확도 향상 - Augmentation</a:t>
            </a:r>
            <a:endParaRPr b="1" i="1" sz="2500"/>
          </a:p>
        </p:txBody>
      </p:sp>
      <p:pic>
        <p:nvPicPr>
          <p:cNvPr id="531" name="Google Shape;53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25" y="929350"/>
            <a:ext cx="8377626" cy="405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59"/>
          <p:cNvSpPr/>
          <p:nvPr/>
        </p:nvSpPr>
        <p:spPr>
          <a:xfrm>
            <a:off x="237050" y="217350"/>
            <a:ext cx="6028200" cy="469200"/>
          </a:xfrm>
          <a:prstGeom prst="rect">
            <a:avLst/>
          </a:prstGeom>
          <a:solidFill>
            <a:srgbClr val="193441"/>
          </a:solidFill>
          <a:ln cap="flat" cmpd="sng" w="9525">
            <a:solidFill>
              <a:srgbClr val="1934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2500">
                <a:solidFill>
                  <a:srgbClr val="E8E9E9"/>
                </a:solidFill>
                <a:latin typeface="Roboto"/>
                <a:ea typeface="Roboto"/>
                <a:cs typeface="Roboto"/>
                <a:sym typeface="Roboto"/>
              </a:rPr>
              <a:t>모델 정확도 향상 - Augmentation</a:t>
            </a:r>
            <a:endParaRPr b="1" i="1" sz="2500">
              <a:solidFill>
                <a:srgbClr val="E8E9E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3" name="Google Shape;533;p59"/>
          <p:cNvSpPr/>
          <p:nvPr/>
        </p:nvSpPr>
        <p:spPr>
          <a:xfrm>
            <a:off x="5608025" y="3756150"/>
            <a:ext cx="2981700" cy="678300"/>
          </a:xfrm>
          <a:prstGeom prst="rect">
            <a:avLst/>
          </a:prstGeom>
          <a:solidFill>
            <a:srgbClr val="19344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lt1"/>
                </a:solidFill>
              </a:rPr>
              <a:t>사실 - 긍정 - 과거 - 확실</a:t>
            </a:r>
            <a:endParaRPr sz="1900"/>
          </a:p>
        </p:txBody>
      </p:sp>
      <p:sp>
        <p:nvSpPr>
          <p:cNvPr id="534" name="Google Shape;534;p59"/>
          <p:cNvSpPr/>
          <p:nvPr/>
        </p:nvSpPr>
        <p:spPr>
          <a:xfrm rot="-10798393">
            <a:off x="1800080" y="3852007"/>
            <a:ext cx="641700" cy="48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59"/>
          <p:cNvSpPr/>
          <p:nvPr/>
        </p:nvSpPr>
        <p:spPr>
          <a:xfrm>
            <a:off x="237050" y="737175"/>
            <a:ext cx="641700" cy="48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0"/>
          <p:cNvSpPr/>
          <p:nvPr/>
        </p:nvSpPr>
        <p:spPr>
          <a:xfrm>
            <a:off x="237050" y="217350"/>
            <a:ext cx="6028200" cy="469200"/>
          </a:xfrm>
          <a:prstGeom prst="rect">
            <a:avLst/>
          </a:prstGeom>
          <a:solidFill>
            <a:srgbClr val="193441"/>
          </a:solidFill>
          <a:ln cap="flat" cmpd="sng" w="9525">
            <a:solidFill>
              <a:srgbClr val="1934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2500">
                <a:solidFill>
                  <a:srgbClr val="E8E9E9"/>
                </a:solidFill>
                <a:latin typeface="Roboto"/>
                <a:ea typeface="Roboto"/>
                <a:cs typeface="Roboto"/>
                <a:sym typeface="Roboto"/>
              </a:rPr>
              <a:t>모델 정확도 향상 - Augmentation</a:t>
            </a:r>
            <a:endParaRPr b="1" i="1" sz="2500">
              <a:solidFill>
                <a:srgbClr val="E8E9E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41" name="Google Shape;54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425" y="787875"/>
            <a:ext cx="3948614" cy="4152151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60"/>
          <p:cNvSpPr txBox="1"/>
          <p:nvPr>
            <p:ph idx="1" type="subTitle"/>
          </p:nvPr>
        </p:nvSpPr>
        <p:spPr>
          <a:xfrm>
            <a:off x="5046200" y="1868800"/>
            <a:ext cx="3948600" cy="16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000">
                <a:solidFill>
                  <a:srgbClr val="91AA9D"/>
                </a:solidFill>
                <a:latin typeface="Roboto"/>
                <a:ea typeface="Roboto"/>
                <a:cs typeface="Roboto"/>
                <a:sym typeface="Roboto"/>
              </a:rPr>
              <a:t>▷</a:t>
            </a:r>
            <a:r>
              <a:rPr lang="es" sz="2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sz="2000"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rPr>
              <a:t>랜덤 교체 (Random Swap)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000">
                <a:solidFill>
                  <a:srgbClr val="91AA9D"/>
                </a:solidFill>
                <a:latin typeface="Roboto"/>
                <a:ea typeface="Roboto"/>
                <a:cs typeface="Roboto"/>
                <a:sym typeface="Roboto"/>
              </a:rPr>
              <a:t>▷</a:t>
            </a:r>
            <a:r>
              <a:rPr lang="es" sz="2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sz="2000"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rPr>
              <a:t>랜덤 삭제 (Random Deletion)</a:t>
            </a:r>
            <a:endParaRPr sz="2000">
              <a:solidFill>
                <a:srgbClr val="3E606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000">
                <a:solidFill>
                  <a:srgbClr val="91AA9D"/>
                </a:solidFill>
                <a:latin typeface="Roboto"/>
                <a:ea typeface="Roboto"/>
                <a:cs typeface="Roboto"/>
                <a:sym typeface="Roboto"/>
              </a:rPr>
              <a:t>▷</a:t>
            </a:r>
            <a:r>
              <a:rPr lang="es" sz="2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sz="2000"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rPr>
              <a:t>불용어 처리</a:t>
            </a:r>
            <a:endParaRPr sz="2000">
              <a:solidFill>
                <a:srgbClr val="3E606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1"/>
          <p:cNvSpPr/>
          <p:nvPr/>
        </p:nvSpPr>
        <p:spPr>
          <a:xfrm>
            <a:off x="389400" y="494775"/>
            <a:ext cx="8365200" cy="4391100"/>
          </a:xfrm>
          <a:prstGeom prst="rect">
            <a:avLst/>
          </a:pr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61"/>
          <p:cNvSpPr/>
          <p:nvPr/>
        </p:nvSpPr>
        <p:spPr>
          <a:xfrm>
            <a:off x="237050" y="217350"/>
            <a:ext cx="6028200" cy="469200"/>
          </a:xfrm>
          <a:prstGeom prst="rect">
            <a:avLst/>
          </a:prstGeom>
          <a:solidFill>
            <a:srgbClr val="193441"/>
          </a:solidFill>
          <a:ln cap="flat" cmpd="sng" w="9525">
            <a:solidFill>
              <a:srgbClr val="1934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2500">
                <a:solidFill>
                  <a:srgbClr val="E8E9E9"/>
                </a:solidFill>
                <a:latin typeface="Roboto"/>
                <a:ea typeface="Roboto"/>
                <a:cs typeface="Roboto"/>
                <a:sym typeface="Roboto"/>
              </a:rPr>
              <a:t>모델 정확도 향상 - KFold &amp; Ensemble</a:t>
            </a:r>
            <a:endParaRPr b="1" i="1" sz="2500">
              <a:solidFill>
                <a:srgbClr val="E8E9E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49" name="Google Shape;54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600" y="1051725"/>
            <a:ext cx="6119922" cy="2259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61"/>
          <p:cNvPicPr preferRelativeResize="0"/>
          <p:nvPr/>
        </p:nvPicPr>
        <p:blipFill rotWithShape="1">
          <a:blip r:embed="rId4">
            <a:alphaModFix/>
          </a:blip>
          <a:srcRect b="894" l="0" r="0" t="91520"/>
          <a:stretch/>
        </p:blipFill>
        <p:spPr>
          <a:xfrm>
            <a:off x="473600" y="4029675"/>
            <a:ext cx="8196799" cy="46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61"/>
          <p:cNvPicPr preferRelativeResize="0"/>
          <p:nvPr/>
        </p:nvPicPr>
        <p:blipFill rotWithShape="1">
          <a:blip r:embed="rId5">
            <a:alphaModFix/>
          </a:blip>
          <a:srcRect b="0" l="0" r="3203" t="0"/>
          <a:stretch/>
        </p:blipFill>
        <p:spPr>
          <a:xfrm>
            <a:off x="473600" y="3385225"/>
            <a:ext cx="8196799" cy="5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61"/>
          <p:cNvSpPr/>
          <p:nvPr/>
        </p:nvSpPr>
        <p:spPr>
          <a:xfrm>
            <a:off x="7285500" y="3485763"/>
            <a:ext cx="747600" cy="385200"/>
          </a:xfrm>
          <a:prstGeom prst="frame">
            <a:avLst>
              <a:gd fmla="val 11462" name="adj1"/>
            </a:avLst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61"/>
          <p:cNvSpPr/>
          <p:nvPr/>
        </p:nvSpPr>
        <p:spPr>
          <a:xfrm>
            <a:off x="6593525" y="2740775"/>
            <a:ext cx="2160900" cy="556800"/>
          </a:xfrm>
          <a:prstGeom prst="rect">
            <a:avLst/>
          </a:prstGeom>
          <a:solidFill>
            <a:srgbClr val="E8E9E9"/>
          </a:solidFill>
          <a:ln cap="flat" cmpd="sng" w="28575">
            <a:solidFill>
              <a:srgbClr val="3E606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900">
                <a:solidFill>
                  <a:srgbClr val="91AA9D"/>
                </a:solidFill>
                <a:latin typeface="Roboto"/>
                <a:ea typeface="Roboto"/>
                <a:cs typeface="Roboto"/>
                <a:sym typeface="Roboto"/>
              </a:rPr>
              <a:t>정확도가 향상 </a:t>
            </a:r>
            <a:r>
              <a:rPr b="1" lang="es" sz="2700">
                <a:solidFill>
                  <a:srgbClr val="91AA9D"/>
                </a:solidFill>
                <a:latin typeface="Roboto"/>
                <a:ea typeface="Roboto"/>
                <a:cs typeface="Roboto"/>
                <a:sym typeface="Roboto"/>
              </a:rPr>
              <a:t>↑</a:t>
            </a:r>
            <a:endParaRPr b="1" sz="3000">
              <a:solidFill>
                <a:srgbClr val="91AA9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2"/>
          <p:cNvSpPr txBox="1"/>
          <p:nvPr>
            <p:ph type="title"/>
          </p:nvPr>
        </p:nvSpPr>
        <p:spPr>
          <a:xfrm>
            <a:off x="5083800" y="3752225"/>
            <a:ext cx="3638400" cy="11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800"/>
              <a:t>서비스 제작</a:t>
            </a:r>
            <a:endParaRPr i="1"/>
          </a:p>
        </p:txBody>
      </p:sp>
      <p:pic>
        <p:nvPicPr>
          <p:cNvPr id="559" name="Google Shape;559;p62"/>
          <p:cNvPicPr preferRelativeResize="0"/>
          <p:nvPr/>
        </p:nvPicPr>
        <p:blipFill rotWithShape="1">
          <a:blip r:embed="rId3">
            <a:alphaModFix/>
          </a:blip>
          <a:srcRect b="19257" l="5303" r="0" t="0"/>
          <a:stretch/>
        </p:blipFill>
        <p:spPr>
          <a:xfrm>
            <a:off x="253350" y="2107600"/>
            <a:ext cx="4525650" cy="2571748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62"/>
          <p:cNvSpPr/>
          <p:nvPr/>
        </p:nvSpPr>
        <p:spPr>
          <a:xfrm>
            <a:off x="5025050" y="925100"/>
            <a:ext cx="1413600" cy="40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62"/>
          <p:cNvSpPr/>
          <p:nvPr/>
        </p:nvSpPr>
        <p:spPr>
          <a:xfrm>
            <a:off x="5127200" y="3618950"/>
            <a:ext cx="1209300" cy="29700"/>
          </a:xfrm>
          <a:prstGeom prst="rect">
            <a:avLst/>
          </a:prstGeom>
          <a:solidFill>
            <a:srgbClr val="1934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3"/>
          <p:cNvSpPr txBox="1"/>
          <p:nvPr/>
        </p:nvSpPr>
        <p:spPr>
          <a:xfrm>
            <a:off x="0" y="128275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28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rPr>
              <a:t>시연 영상</a:t>
            </a:r>
            <a:endParaRPr b="1" i="1" sz="2800">
              <a:solidFill>
                <a:srgbClr val="1934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7" name="Google Shape;567;p63" title="3차final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5863" y="838125"/>
            <a:ext cx="5112275" cy="383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4"/>
          <p:cNvSpPr/>
          <p:nvPr/>
        </p:nvSpPr>
        <p:spPr>
          <a:xfrm>
            <a:off x="999694" y="3173723"/>
            <a:ext cx="2165100" cy="11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노래 가사 받아쓰기</a:t>
            </a:r>
            <a:endParaRPr sz="1600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Q1. 다음 들려주는 가사를 듣고 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한글로 적어보세요.</a:t>
            </a:r>
            <a:endParaRPr b="1" sz="1500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3" name="Google Shape;573;p64"/>
          <p:cNvSpPr/>
          <p:nvPr/>
        </p:nvSpPr>
        <p:spPr>
          <a:xfrm>
            <a:off x="3411600" y="3173725"/>
            <a:ext cx="2357100" cy="11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빈칸 학습하기</a:t>
            </a:r>
            <a:endParaRPr sz="1600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Q2. 다음 보기 중 빈칸에 들어갈 말로 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가장 어울리지 않은 단어를 골라주세요</a:t>
            </a:r>
            <a:endParaRPr b="1" sz="1500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4" name="Google Shape;574;p64"/>
          <p:cNvSpPr/>
          <p:nvPr/>
        </p:nvSpPr>
        <p:spPr>
          <a:xfrm>
            <a:off x="5914275" y="3173725"/>
            <a:ext cx="2427600" cy="11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이미지에 맞는 문장 찾기</a:t>
            </a:r>
            <a:endParaRPr b="1" sz="1600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Q3. 다음 이미지와 맞는 </a:t>
            </a:r>
            <a:endParaRPr sz="105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문장을 골라주세요.</a:t>
            </a:r>
            <a:endParaRPr b="1" sz="1500">
              <a:solidFill>
                <a:srgbClr val="6B768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5" name="Google Shape;575;p64"/>
          <p:cNvSpPr txBox="1"/>
          <p:nvPr/>
        </p:nvSpPr>
        <p:spPr>
          <a:xfrm>
            <a:off x="0" y="128275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28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rPr>
              <a:t>Level 1. k-pop 가사 공부</a:t>
            </a:r>
            <a:endParaRPr b="1" i="1" sz="2800">
              <a:solidFill>
                <a:srgbClr val="1934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6" name="Google Shape;576;p64"/>
          <p:cNvSpPr/>
          <p:nvPr/>
        </p:nvSpPr>
        <p:spPr>
          <a:xfrm>
            <a:off x="1116226" y="1541650"/>
            <a:ext cx="1872000" cy="1440000"/>
          </a:xfrm>
          <a:prstGeom prst="rect">
            <a:avLst/>
          </a:prstGeom>
          <a:solidFill>
            <a:srgbClr val="A5B7C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4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TTS</a:t>
            </a:r>
            <a:endParaRPr i="0" sz="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7" name="Google Shape;577;p64"/>
          <p:cNvSpPr/>
          <p:nvPr/>
        </p:nvSpPr>
        <p:spPr>
          <a:xfrm>
            <a:off x="3654141" y="1541650"/>
            <a:ext cx="1872000" cy="1440000"/>
          </a:xfrm>
          <a:prstGeom prst="rect">
            <a:avLst/>
          </a:prstGeom>
          <a:solidFill>
            <a:srgbClr val="91AA9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Masked</a:t>
            </a:r>
            <a:endParaRPr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endParaRPr sz="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8" name="Google Shape;578;p64"/>
          <p:cNvSpPr/>
          <p:nvPr/>
        </p:nvSpPr>
        <p:spPr>
          <a:xfrm>
            <a:off x="6192066" y="1541650"/>
            <a:ext cx="1872000" cy="1440000"/>
          </a:xfrm>
          <a:prstGeom prst="rect">
            <a:avLst/>
          </a:prstGeom>
          <a:solidFill>
            <a:srgbClr val="3E606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DALL·E 2</a:t>
            </a:r>
            <a:endParaRPr i="0" sz="1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5"/>
          <p:cNvSpPr/>
          <p:nvPr/>
        </p:nvSpPr>
        <p:spPr>
          <a:xfrm>
            <a:off x="968244" y="3173723"/>
            <a:ext cx="2165100" cy="11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문장 유형 선택하기</a:t>
            </a:r>
            <a:endParaRPr sz="1600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Q1. 아래 문장을 보고 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유형을 맞춰주세요.</a:t>
            </a:r>
            <a:endParaRPr b="1" sz="1600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4" name="Google Shape;584;p65"/>
          <p:cNvSpPr/>
          <p:nvPr/>
        </p:nvSpPr>
        <p:spPr>
          <a:xfrm>
            <a:off x="3411600" y="3173725"/>
            <a:ext cx="2357100" cy="11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비슷한 문장 선택하기</a:t>
            </a:r>
            <a:endParaRPr b="1" sz="1600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Q2. 다음 문장을 읽고 문맥상 가장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뜻이 비슷한 보기를 골라주세요.</a:t>
            </a:r>
            <a:endParaRPr b="1" sz="1600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5" name="Google Shape;585;p65"/>
          <p:cNvSpPr/>
          <p:nvPr/>
        </p:nvSpPr>
        <p:spPr>
          <a:xfrm>
            <a:off x="5915700" y="3173725"/>
            <a:ext cx="2427600" cy="11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로봇이랑 대화하기</a:t>
            </a:r>
            <a:endParaRPr b="1" sz="1600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Q3. 위로봇과 일상적인 대화를 </a:t>
            </a:r>
            <a:endParaRPr sz="105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나눠보세요.</a:t>
            </a:r>
            <a:endParaRPr b="1" sz="1600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6" name="Google Shape;586;p65"/>
          <p:cNvSpPr txBox="1"/>
          <p:nvPr/>
        </p:nvSpPr>
        <p:spPr>
          <a:xfrm>
            <a:off x="-150" y="128275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28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rPr>
              <a:t>Level 2. 일상 대화 공부</a:t>
            </a:r>
            <a:endParaRPr b="1" i="1">
              <a:solidFill>
                <a:srgbClr val="1934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7" name="Google Shape;587;p65"/>
          <p:cNvSpPr/>
          <p:nvPr/>
        </p:nvSpPr>
        <p:spPr>
          <a:xfrm>
            <a:off x="1114801" y="1541650"/>
            <a:ext cx="1872000" cy="1440000"/>
          </a:xfrm>
          <a:prstGeom prst="roundRect">
            <a:avLst>
              <a:gd fmla="val 913" name="adj"/>
            </a:avLst>
          </a:prstGeom>
          <a:solidFill>
            <a:srgbClr val="A5B7C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Classification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8" name="Google Shape;588;p65"/>
          <p:cNvSpPr/>
          <p:nvPr/>
        </p:nvSpPr>
        <p:spPr>
          <a:xfrm>
            <a:off x="3654153" y="1541650"/>
            <a:ext cx="1872000" cy="1440000"/>
          </a:xfrm>
          <a:prstGeom prst="roundRect">
            <a:avLst>
              <a:gd fmla="val 0" name="adj"/>
            </a:avLst>
          </a:prstGeom>
          <a:solidFill>
            <a:srgbClr val="91AA9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STS</a:t>
            </a:r>
            <a:endParaRPr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endParaRPr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9" name="Google Shape;589;p65"/>
          <p:cNvSpPr/>
          <p:nvPr/>
        </p:nvSpPr>
        <p:spPr>
          <a:xfrm>
            <a:off x="6193491" y="1541650"/>
            <a:ext cx="1872000" cy="1440000"/>
          </a:xfrm>
          <a:prstGeom prst="roundRect">
            <a:avLst>
              <a:gd fmla="val 0" name="adj"/>
            </a:avLst>
          </a:prstGeom>
          <a:solidFill>
            <a:srgbClr val="3E606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3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QA</a:t>
            </a:r>
            <a:endParaRPr sz="3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3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endParaRPr sz="3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6"/>
          <p:cNvSpPr/>
          <p:nvPr/>
        </p:nvSpPr>
        <p:spPr>
          <a:xfrm>
            <a:off x="265244" y="3173723"/>
            <a:ext cx="2165100" cy="11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카테고리 선택하기</a:t>
            </a:r>
            <a:endParaRPr sz="1600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Q1. 이 뉴스는 다음 중 어떤 분류에 속할까요?</a:t>
            </a:r>
            <a:endParaRPr b="1" sz="1600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5" name="Google Shape;595;p66"/>
          <p:cNvSpPr/>
          <p:nvPr/>
        </p:nvSpPr>
        <p:spPr>
          <a:xfrm>
            <a:off x="4468175" y="3265275"/>
            <a:ext cx="2357100" cy="11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문장 유형 선택하기</a:t>
            </a:r>
            <a:endParaRPr b="1" sz="1600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Q3. 뉴스 본문 중 </a:t>
            </a:r>
            <a:endParaRPr sz="105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하나의 문장이 주어집니다.</a:t>
            </a:r>
            <a:endParaRPr sz="105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문장 유형을 맞춰 보세요.</a:t>
            </a:r>
            <a:endParaRPr b="1" sz="1500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6" name="Google Shape;596;p66"/>
          <p:cNvSpPr/>
          <p:nvPr/>
        </p:nvSpPr>
        <p:spPr>
          <a:xfrm>
            <a:off x="6582400" y="3148400"/>
            <a:ext cx="24276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Q&amp;A</a:t>
            </a:r>
            <a:endParaRPr b="1" sz="1600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Q4. 질문이 나오면 답변해 보세요.</a:t>
            </a:r>
            <a:endParaRPr b="1" sz="1600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7" name="Google Shape;597;p66"/>
          <p:cNvSpPr/>
          <p:nvPr/>
        </p:nvSpPr>
        <p:spPr>
          <a:xfrm>
            <a:off x="429939" y="1541650"/>
            <a:ext cx="1835700" cy="1440000"/>
          </a:xfrm>
          <a:prstGeom prst="rect">
            <a:avLst/>
          </a:prstGeom>
          <a:solidFill>
            <a:srgbClr val="A5B7C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Classification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8" name="Google Shape;598;p66"/>
          <p:cNvSpPr/>
          <p:nvPr/>
        </p:nvSpPr>
        <p:spPr>
          <a:xfrm>
            <a:off x="2579416" y="1541650"/>
            <a:ext cx="1835700" cy="1440000"/>
          </a:xfrm>
          <a:prstGeom prst="rect">
            <a:avLst/>
          </a:prstGeom>
          <a:solidFill>
            <a:srgbClr val="91AA9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T5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9" name="Google Shape;599;p66"/>
          <p:cNvSpPr/>
          <p:nvPr/>
        </p:nvSpPr>
        <p:spPr>
          <a:xfrm>
            <a:off x="4728878" y="1541650"/>
            <a:ext cx="1835700" cy="1440000"/>
          </a:xfrm>
          <a:prstGeom prst="rect">
            <a:avLst/>
          </a:prstGeom>
          <a:solidFill>
            <a:srgbClr val="3E606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Classification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0" name="Google Shape;600;p66"/>
          <p:cNvSpPr/>
          <p:nvPr/>
        </p:nvSpPr>
        <p:spPr>
          <a:xfrm>
            <a:off x="6878354" y="1541650"/>
            <a:ext cx="1835700" cy="1440000"/>
          </a:xfrm>
          <a:prstGeom prst="rect">
            <a:avLst/>
          </a:prstGeom>
          <a:solidFill>
            <a:srgbClr val="19344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질문 생성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&amp;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MRC Model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1" name="Google Shape;601;p66"/>
          <p:cNvSpPr/>
          <p:nvPr/>
        </p:nvSpPr>
        <p:spPr>
          <a:xfrm>
            <a:off x="2414725" y="3148400"/>
            <a:ext cx="21651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문장 요약하기</a:t>
            </a:r>
            <a:endParaRPr sz="1600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Q2. 본문 문장을 요약해 보세요.</a:t>
            </a:r>
            <a:endParaRPr b="1" sz="1600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2" name="Google Shape;602;p66"/>
          <p:cNvSpPr txBox="1"/>
          <p:nvPr/>
        </p:nvSpPr>
        <p:spPr>
          <a:xfrm>
            <a:off x="150" y="128275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28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rPr>
              <a:t>Level 3. 뉴스 기사 공부</a:t>
            </a:r>
            <a:endParaRPr b="1" i="1" sz="2800">
              <a:solidFill>
                <a:srgbClr val="1934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7"/>
          <p:cNvSpPr/>
          <p:nvPr/>
        </p:nvSpPr>
        <p:spPr>
          <a:xfrm>
            <a:off x="4327250" y="25"/>
            <a:ext cx="4816500" cy="5143500"/>
          </a:xfrm>
          <a:prstGeom prst="rect">
            <a:avLst/>
          </a:prstGeom>
          <a:solidFill>
            <a:srgbClr val="435D7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67"/>
          <p:cNvSpPr txBox="1"/>
          <p:nvPr/>
        </p:nvSpPr>
        <p:spPr>
          <a:xfrm>
            <a:off x="229900" y="2878025"/>
            <a:ext cx="3856200" cy="18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42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rPr>
              <a:t>실제 적용 및 피드백</a:t>
            </a:r>
            <a:endParaRPr b="1" i="1" sz="4200">
              <a:solidFill>
                <a:srgbClr val="1934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09" name="Google Shape;60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6025" y="152425"/>
            <a:ext cx="2234538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4775" y="152394"/>
            <a:ext cx="2234550" cy="4838717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67"/>
          <p:cNvSpPr/>
          <p:nvPr/>
        </p:nvSpPr>
        <p:spPr>
          <a:xfrm>
            <a:off x="5127200" y="3618950"/>
            <a:ext cx="1209300" cy="29700"/>
          </a:xfrm>
          <a:prstGeom prst="rect">
            <a:avLst/>
          </a:prstGeom>
          <a:solidFill>
            <a:srgbClr val="1934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67"/>
          <p:cNvSpPr/>
          <p:nvPr/>
        </p:nvSpPr>
        <p:spPr>
          <a:xfrm>
            <a:off x="551375" y="2939475"/>
            <a:ext cx="1209300" cy="29700"/>
          </a:xfrm>
          <a:prstGeom prst="rect">
            <a:avLst/>
          </a:prstGeom>
          <a:solidFill>
            <a:srgbClr val="1934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type="title"/>
          </p:nvPr>
        </p:nvSpPr>
        <p:spPr>
          <a:xfrm>
            <a:off x="0" y="29595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/>
              <a:t>Skill set</a:t>
            </a:r>
            <a:endParaRPr i="1"/>
          </a:p>
        </p:txBody>
      </p:sp>
      <p:pic>
        <p:nvPicPr>
          <p:cNvPr id="207" name="Google Shape;2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4628" y="2862381"/>
            <a:ext cx="1713284" cy="1741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4282" y="2862380"/>
            <a:ext cx="1906853" cy="1741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4333" y="2862393"/>
            <a:ext cx="1586435" cy="1741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6094" y="2862389"/>
            <a:ext cx="1142644" cy="1741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36385" y="1303628"/>
            <a:ext cx="1142645" cy="1402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34638" y="1224000"/>
            <a:ext cx="1663597" cy="1561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51012" y="1602125"/>
            <a:ext cx="2073097" cy="805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6088" y="1421235"/>
            <a:ext cx="1142645" cy="1166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8"/>
          <p:cNvSpPr/>
          <p:nvPr/>
        </p:nvSpPr>
        <p:spPr>
          <a:xfrm>
            <a:off x="-7750" y="-5950"/>
            <a:ext cx="3853200" cy="5143500"/>
          </a:xfrm>
          <a:prstGeom prst="rect">
            <a:avLst/>
          </a:prstGeom>
          <a:solidFill>
            <a:srgbClr val="435D7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8" name="Google Shape;618;p68"/>
          <p:cNvPicPr preferRelativeResize="0"/>
          <p:nvPr/>
        </p:nvPicPr>
        <p:blipFill rotWithShape="1">
          <a:blip r:embed="rId3">
            <a:alphaModFix/>
          </a:blip>
          <a:srcRect b="0" l="7604" r="39254" t="0"/>
          <a:stretch/>
        </p:blipFill>
        <p:spPr>
          <a:xfrm>
            <a:off x="0" y="0"/>
            <a:ext cx="37509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68"/>
          <p:cNvSpPr txBox="1"/>
          <p:nvPr>
            <p:ph type="title"/>
          </p:nvPr>
        </p:nvSpPr>
        <p:spPr>
          <a:xfrm>
            <a:off x="4097450" y="2864000"/>
            <a:ext cx="4860300" cy="18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i="1" lang="es" sz="45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rPr>
              <a:t>서비스 기대효과 및 개선점</a:t>
            </a:r>
            <a:endParaRPr b="1" i="1" sz="4500">
              <a:solidFill>
                <a:srgbClr val="19344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 b="1" i="1" sz="4500">
              <a:solidFill>
                <a:srgbClr val="1934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0" name="Google Shape;620;p68"/>
          <p:cNvSpPr/>
          <p:nvPr/>
        </p:nvSpPr>
        <p:spPr>
          <a:xfrm>
            <a:off x="4740150" y="2784650"/>
            <a:ext cx="1209300" cy="29700"/>
          </a:xfrm>
          <a:prstGeom prst="rect">
            <a:avLst/>
          </a:prstGeom>
          <a:solidFill>
            <a:srgbClr val="1934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9"/>
          <p:cNvSpPr txBox="1"/>
          <p:nvPr/>
        </p:nvSpPr>
        <p:spPr>
          <a:xfrm>
            <a:off x="0" y="314225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28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rPr>
              <a:t>서비스 기대효과</a:t>
            </a:r>
            <a:endParaRPr b="1" i="1" sz="2800">
              <a:solidFill>
                <a:srgbClr val="1934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6" name="Google Shape;626;p69"/>
          <p:cNvSpPr txBox="1"/>
          <p:nvPr/>
        </p:nvSpPr>
        <p:spPr>
          <a:xfrm>
            <a:off x="581535" y="3802488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5F7D95"/>
                </a:solidFill>
                <a:latin typeface="Roboto"/>
                <a:ea typeface="Roboto"/>
                <a:cs typeface="Roboto"/>
                <a:sym typeface="Roboto"/>
              </a:rPr>
              <a:t>회화학습</a:t>
            </a:r>
            <a:endParaRPr b="1" sz="1800">
              <a:solidFill>
                <a:srgbClr val="5F7D9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7" name="Google Shape;627;p69"/>
          <p:cNvSpPr txBox="1"/>
          <p:nvPr/>
        </p:nvSpPr>
        <p:spPr>
          <a:xfrm>
            <a:off x="3329948" y="3802463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5F7D95"/>
                </a:solidFill>
                <a:latin typeface="Roboto"/>
                <a:ea typeface="Roboto"/>
                <a:cs typeface="Roboto"/>
                <a:sym typeface="Roboto"/>
              </a:rPr>
              <a:t>문화 체험</a:t>
            </a:r>
            <a:endParaRPr b="1" sz="1800">
              <a:solidFill>
                <a:srgbClr val="5F7D9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8" name="Google Shape;628;p69"/>
          <p:cNvSpPr txBox="1"/>
          <p:nvPr/>
        </p:nvSpPr>
        <p:spPr>
          <a:xfrm>
            <a:off x="6204161" y="3802463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5F7D95"/>
                </a:solidFill>
                <a:latin typeface="Roboto"/>
                <a:ea typeface="Roboto"/>
                <a:cs typeface="Roboto"/>
                <a:sym typeface="Roboto"/>
              </a:rPr>
              <a:t>실력 증진</a:t>
            </a:r>
            <a:endParaRPr b="1" sz="1800">
              <a:solidFill>
                <a:srgbClr val="5F7D9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29" name="Google Shape;62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2850" y="1483126"/>
            <a:ext cx="2649676" cy="18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162" y="1477425"/>
            <a:ext cx="1888650" cy="18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9536" y="1771038"/>
            <a:ext cx="1667549" cy="166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371145">
            <a:off x="6412382" y="1238513"/>
            <a:ext cx="894400" cy="1058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0"/>
          <p:cNvSpPr txBox="1"/>
          <p:nvPr>
            <p:ph type="title"/>
          </p:nvPr>
        </p:nvSpPr>
        <p:spPr>
          <a:xfrm>
            <a:off x="164238" y="3238475"/>
            <a:ext cx="457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i="1" lang="es">
                <a:latin typeface="Roboto"/>
                <a:ea typeface="Roboto"/>
                <a:cs typeface="Roboto"/>
                <a:sym typeface="Roboto"/>
              </a:rPr>
              <a:t>기술 개선점</a:t>
            </a:r>
            <a:endParaRPr b="1"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8" name="Google Shape;638;p70"/>
          <p:cNvSpPr txBox="1"/>
          <p:nvPr>
            <p:ph idx="2" type="title"/>
          </p:nvPr>
        </p:nvSpPr>
        <p:spPr>
          <a:xfrm>
            <a:off x="4404463" y="3238470"/>
            <a:ext cx="4575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i="1" lang="es">
                <a:latin typeface="Roboto"/>
                <a:ea typeface="Roboto"/>
                <a:cs typeface="Roboto"/>
                <a:sym typeface="Roboto"/>
              </a:rPr>
              <a:t>서비스 개선점</a:t>
            </a:r>
            <a:endParaRPr b="1"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9" name="Google Shape;639;p70"/>
          <p:cNvSpPr txBox="1"/>
          <p:nvPr>
            <p:ph idx="3" type="title"/>
          </p:nvPr>
        </p:nvSpPr>
        <p:spPr>
          <a:xfrm>
            <a:off x="840888" y="3709489"/>
            <a:ext cx="3222300" cy="11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5F7D95"/>
                </a:solidFill>
              </a:rPr>
              <a:t>                 </a:t>
            </a:r>
            <a:r>
              <a:rPr b="1" lang="es">
                <a:solidFill>
                  <a:srgbClr val="91AA9D"/>
                </a:solidFill>
              </a:rPr>
              <a:t>▷</a:t>
            </a:r>
            <a:r>
              <a:rPr lang="es">
                <a:solidFill>
                  <a:srgbClr val="5F7D95"/>
                </a:solidFill>
              </a:rPr>
              <a:t> </a:t>
            </a:r>
            <a:r>
              <a:rPr lang="es">
                <a:solidFill>
                  <a:srgbClr val="435D74"/>
                </a:solidFill>
              </a:rPr>
              <a:t>모델 정확도 개선 </a:t>
            </a:r>
            <a:endParaRPr>
              <a:solidFill>
                <a:srgbClr val="435D7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F7D95"/>
                </a:solidFill>
              </a:rPr>
              <a:t>                </a:t>
            </a:r>
            <a:r>
              <a:rPr lang="es">
                <a:solidFill>
                  <a:srgbClr val="5F7D95"/>
                </a:solidFill>
              </a:rPr>
              <a:t> </a:t>
            </a:r>
            <a:r>
              <a:rPr b="1" lang="es">
                <a:solidFill>
                  <a:srgbClr val="91AA9D"/>
                </a:solidFill>
              </a:rPr>
              <a:t>▷</a:t>
            </a:r>
            <a:r>
              <a:rPr b="1" lang="es">
                <a:solidFill>
                  <a:schemeClr val="accent1"/>
                </a:solidFill>
              </a:rPr>
              <a:t> </a:t>
            </a:r>
            <a:r>
              <a:rPr lang="es">
                <a:solidFill>
                  <a:srgbClr val="435D74"/>
                </a:solidFill>
              </a:rPr>
              <a:t>최적화  작업</a:t>
            </a:r>
            <a:endParaRPr>
              <a:solidFill>
                <a:srgbClr val="435D7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F7D95"/>
                </a:solidFill>
              </a:rPr>
              <a:t>                 </a:t>
            </a:r>
            <a:r>
              <a:rPr b="1" lang="es">
                <a:solidFill>
                  <a:srgbClr val="91AA9D"/>
                </a:solidFill>
              </a:rPr>
              <a:t>▷</a:t>
            </a:r>
            <a:r>
              <a:rPr lang="es">
                <a:solidFill>
                  <a:srgbClr val="5F7D95"/>
                </a:solidFill>
              </a:rPr>
              <a:t> </a:t>
            </a:r>
            <a:r>
              <a:rPr lang="es">
                <a:solidFill>
                  <a:srgbClr val="435D74"/>
                </a:solidFill>
              </a:rPr>
              <a:t>챗봇 구현</a:t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640" name="Google Shape;640;p70"/>
          <p:cNvSpPr txBox="1"/>
          <p:nvPr>
            <p:ph idx="4" type="title"/>
          </p:nvPr>
        </p:nvSpPr>
        <p:spPr>
          <a:xfrm>
            <a:off x="5080963" y="3529439"/>
            <a:ext cx="3222300" cy="11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91AA9D"/>
                </a:solidFill>
              </a:rPr>
              <a:t>▷</a:t>
            </a:r>
            <a:r>
              <a:rPr lang="es">
                <a:solidFill>
                  <a:srgbClr val="5F7D95"/>
                </a:solidFill>
              </a:rPr>
              <a:t> </a:t>
            </a:r>
            <a:r>
              <a:rPr lang="es">
                <a:solidFill>
                  <a:srgbClr val="435D74"/>
                </a:solidFill>
              </a:rPr>
              <a:t>다양한 콘텐츠</a:t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641" name="Google Shape;641;p70"/>
          <p:cNvSpPr txBox="1"/>
          <p:nvPr/>
        </p:nvSpPr>
        <p:spPr>
          <a:xfrm>
            <a:off x="0" y="314225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28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rPr>
              <a:t>프로젝트 개선점</a:t>
            </a:r>
            <a:endParaRPr b="1" i="1" sz="2800">
              <a:solidFill>
                <a:srgbClr val="1934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2" name="Google Shape;64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8288" y="1097724"/>
            <a:ext cx="2687675" cy="195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9788" y="1039325"/>
            <a:ext cx="1984492" cy="206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1"/>
          <p:cNvSpPr txBox="1"/>
          <p:nvPr/>
        </p:nvSpPr>
        <p:spPr>
          <a:xfrm>
            <a:off x="0" y="128275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28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rPr>
              <a:t>소감</a:t>
            </a:r>
            <a:endParaRPr b="1" i="1" sz="2800">
              <a:solidFill>
                <a:srgbClr val="1934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9" name="Google Shape;649;p71"/>
          <p:cNvSpPr txBox="1"/>
          <p:nvPr/>
        </p:nvSpPr>
        <p:spPr>
          <a:xfrm>
            <a:off x="5540688" y="1309500"/>
            <a:ext cx="33474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91AA9D"/>
                </a:solidFill>
                <a:latin typeface="Roboto"/>
                <a:ea typeface="Roboto"/>
                <a:cs typeface="Roboto"/>
                <a:sym typeface="Roboto"/>
              </a:rPr>
              <a:t>&lt;희진&gt;</a:t>
            </a:r>
            <a:endParaRPr b="1" sz="1300">
              <a:solidFill>
                <a:srgbClr val="91AA9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이번 프로젝트를 통해 모델 구축, 여러 모델 활용 방법, 웹 구현 등 여러 기술들을 공부할 수 있는 계기가 되었고, 좋은 팀원들을 만나 프로젝트를 잘 마무리한 것 같습니다.</a:t>
            </a:r>
            <a:endParaRPr sz="1300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0" name="Google Shape;65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900" y="917150"/>
            <a:ext cx="1238925" cy="123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71"/>
          <p:cNvPicPr preferRelativeResize="0"/>
          <p:nvPr/>
        </p:nvPicPr>
        <p:blipFill rotWithShape="1">
          <a:blip r:embed="rId4">
            <a:alphaModFix/>
          </a:blip>
          <a:srcRect b="3042" l="7792" r="1701" t="3042"/>
          <a:stretch/>
        </p:blipFill>
        <p:spPr>
          <a:xfrm>
            <a:off x="333988" y="2235025"/>
            <a:ext cx="1160841" cy="12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71"/>
          <p:cNvPicPr preferRelativeResize="0"/>
          <p:nvPr/>
        </p:nvPicPr>
        <p:blipFill rotWithShape="1">
          <a:blip r:embed="rId5">
            <a:alphaModFix/>
          </a:blip>
          <a:srcRect b="0" l="0" r="0" t="14346"/>
          <a:stretch/>
        </p:blipFill>
        <p:spPr>
          <a:xfrm>
            <a:off x="4218425" y="1282675"/>
            <a:ext cx="1238925" cy="1238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71"/>
          <p:cNvPicPr preferRelativeResize="0"/>
          <p:nvPr/>
        </p:nvPicPr>
        <p:blipFill rotWithShape="1">
          <a:blip r:embed="rId6">
            <a:alphaModFix/>
          </a:blip>
          <a:srcRect b="11017" l="10414" r="4565" t="6887"/>
          <a:stretch/>
        </p:blipFill>
        <p:spPr>
          <a:xfrm>
            <a:off x="294950" y="3672550"/>
            <a:ext cx="1238925" cy="12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71"/>
          <p:cNvPicPr preferRelativeResize="0"/>
          <p:nvPr/>
        </p:nvPicPr>
        <p:blipFill rotWithShape="1">
          <a:blip r:embed="rId7">
            <a:alphaModFix/>
          </a:blip>
          <a:srcRect b="1752" l="8408" r="0" t="9303"/>
          <a:stretch/>
        </p:blipFill>
        <p:spPr>
          <a:xfrm>
            <a:off x="4458425" y="3065773"/>
            <a:ext cx="1238925" cy="1306905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71"/>
          <p:cNvSpPr txBox="1"/>
          <p:nvPr/>
        </p:nvSpPr>
        <p:spPr>
          <a:xfrm>
            <a:off x="5603637" y="3226625"/>
            <a:ext cx="3284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91AA9D"/>
                </a:solidFill>
                <a:latin typeface="Roboto"/>
                <a:ea typeface="Roboto"/>
                <a:cs typeface="Roboto"/>
                <a:sym typeface="Roboto"/>
              </a:rPr>
              <a:t>&lt;</a:t>
            </a:r>
            <a:r>
              <a:rPr b="1" lang="es" sz="1300">
                <a:solidFill>
                  <a:srgbClr val="91AA9D"/>
                </a:solidFill>
                <a:latin typeface="Roboto"/>
                <a:ea typeface="Roboto"/>
                <a:cs typeface="Roboto"/>
                <a:sym typeface="Roboto"/>
              </a:rPr>
              <a:t>진욱&gt;</a:t>
            </a:r>
            <a:endParaRPr b="1" sz="1300">
              <a:solidFill>
                <a:srgbClr val="91AA9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모델부터 웹 시연까지 전반적으로 한 번 씩 다뤄본것이 좋았어요. 다들 좋은곳에 취직하시고 건강하시길</a:t>
            </a:r>
            <a:endParaRPr sz="1600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6" name="Google Shape;656;p71"/>
          <p:cNvSpPr txBox="1"/>
          <p:nvPr/>
        </p:nvSpPr>
        <p:spPr>
          <a:xfrm>
            <a:off x="1392400" y="743863"/>
            <a:ext cx="29787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91AA9D"/>
                </a:solidFill>
                <a:latin typeface="Roboto"/>
                <a:ea typeface="Roboto"/>
                <a:cs typeface="Roboto"/>
                <a:sym typeface="Roboto"/>
              </a:rPr>
              <a:t>&lt;지원&gt;</a:t>
            </a:r>
            <a:endParaRPr b="1" sz="1300">
              <a:solidFill>
                <a:srgbClr val="91AA9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평소에도 자연어에 대한 관심이 많았는데 이번 프로젝트를 통해서 모델 구현, 데이터 전처리에 대한 고민 등등 많은 공부를 할 수 있어서 정말 재밌고 즐거웠습니다.</a:t>
            </a:r>
            <a:endParaRPr sz="1300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7" name="Google Shape;657;p71"/>
          <p:cNvSpPr txBox="1"/>
          <p:nvPr/>
        </p:nvSpPr>
        <p:spPr>
          <a:xfrm>
            <a:off x="1533875" y="2361888"/>
            <a:ext cx="2978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91AA9D"/>
                </a:solidFill>
                <a:latin typeface="Roboto"/>
                <a:ea typeface="Roboto"/>
                <a:cs typeface="Roboto"/>
                <a:sym typeface="Roboto"/>
              </a:rPr>
              <a:t>&lt;</a:t>
            </a:r>
            <a:r>
              <a:rPr b="1" lang="es" sz="1300">
                <a:solidFill>
                  <a:srgbClr val="91AA9D"/>
                </a:solidFill>
                <a:latin typeface="Roboto"/>
                <a:ea typeface="Roboto"/>
                <a:cs typeface="Roboto"/>
                <a:sym typeface="Roboto"/>
              </a:rPr>
              <a:t>예지&gt; </a:t>
            </a:r>
            <a:endParaRPr b="1" sz="1300">
              <a:solidFill>
                <a:srgbClr val="91AA9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다양한 모델들과 패키지들 공부 하고 웹 구현도 도전해볼 수 있어서 뜻깊은 프로젝트였습니다. 감사했습니다~</a:t>
            </a:r>
            <a:endParaRPr sz="1600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8" name="Google Shape;658;p71"/>
          <p:cNvSpPr txBox="1"/>
          <p:nvPr/>
        </p:nvSpPr>
        <p:spPr>
          <a:xfrm>
            <a:off x="1533875" y="3799400"/>
            <a:ext cx="2978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91AA9D"/>
                </a:solidFill>
                <a:latin typeface="Roboto"/>
                <a:ea typeface="Roboto"/>
                <a:cs typeface="Roboto"/>
                <a:sym typeface="Roboto"/>
              </a:rPr>
              <a:t>&lt;</a:t>
            </a:r>
            <a:r>
              <a:rPr b="1" lang="es" sz="1300">
                <a:solidFill>
                  <a:srgbClr val="91AA9D"/>
                </a:solidFill>
                <a:latin typeface="Roboto"/>
                <a:ea typeface="Roboto"/>
                <a:cs typeface="Roboto"/>
                <a:sym typeface="Roboto"/>
              </a:rPr>
              <a:t>소리&gt;</a:t>
            </a:r>
            <a:endParaRPr b="1" sz="1300">
              <a:solidFill>
                <a:srgbClr val="91AA9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다 같이 모여 모델 공부 할때가 어제 같은데 모델들과 웹까지 많이 배웠네요! 즐거웠습니다. 감사해요.</a:t>
            </a:r>
            <a:endParaRPr sz="1600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72"/>
          <p:cNvSpPr txBox="1"/>
          <p:nvPr/>
        </p:nvSpPr>
        <p:spPr>
          <a:xfrm>
            <a:off x="0" y="128275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28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rPr>
              <a:t>Citation</a:t>
            </a:r>
            <a:endParaRPr b="1" i="1" sz="2800">
              <a:solidFill>
                <a:srgbClr val="1934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4" name="Google Shape;664;p72"/>
          <p:cNvSpPr txBox="1"/>
          <p:nvPr/>
        </p:nvSpPr>
        <p:spPr>
          <a:xfrm>
            <a:off x="864900" y="743875"/>
            <a:ext cx="7414200" cy="4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https://dacon.io/competitions/official/236037/overview/description</a:t>
            </a:r>
            <a:r>
              <a:rPr lang="es" sz="1000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rgbClr val="869FB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https://klue-benchmark.com/</a:t>
            </a:r>
            <a:r>
              <a:rPr lang="es" sz="1000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rgbClr val="869FB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https://huggingface.co/klue/roberta-small</a:t>
            </a:r>
            <a:r>
              <a:rPr lang="es" sz="1000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rgbClr val="869FB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https://huggingface.co/klue/bert-base</a:t>
            </a:r>
            <a:r>
              <a:rPr lang="es" sz="1000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rgbClr val="869FB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https://huggingface.co/Sehong/kobart-QuestionGeneration</a:t>
            </a:r>
            <a:r>
              <a:rPr lang="es" sz="1000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rgbClr val="869FB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https://huggingface.co/bespin-global/klue-bert-base-aihub-mrc</a:t>
            </a:r>
            <a:r>
              <a:rPr lang="es" sz="1000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rgbClr val="869FB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https://huggingface.co/Huffon/sentence-klue-roberta-base</a:t>
            </a:r>
            <a:r>
              <a:rPr lang="es" sz="1000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rgbClr val="869FB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https://huggingface.co/eenzeenee/t5-small-korean-summarization</a:t>
            </a:r>
            <a:r>
              <a:rPr lang="es" sz="1000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rgbClr val="869FB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https://html5up.net/phantom</a:t>
            </a:r>
            <a:r>
              <a:rPr lang="es" sz="1000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rgbClr val="869FB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https://www.yna.co.kr/view/AKR20211010052400004</a:t>
            </a:r>
            <a:r>
              <a:rPr lang="es" sz="1000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rgbClr val="869FB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https://tbs.seoul.kr/news/newsView.do?typ_800=4&amp;idx_800=3479756&amp;seq_800=20472426</a:t>
            </a:r>
            <a:endParaRPr sz="1000">
              <a:solidFill>
                <a:srgbClr val="869FB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 u="sng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https://f.hubspotusercontent40.net/hubfs/364394/CTPE%20Blog%20-%2011_03%20-%20Common%20Obstacles%20to%20Business%20Process%20Improvement%20Index.jpg</a:t>
            </a:r>
            <a:endParaRPr sz="1000">
              <a:solidFill>
                <a:srgbClr val="869FB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 u="sng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KF통계센터</a:t>
            </a:r>
            <a:endParaRPr sz="1000">
              <a:solidFill>
                <a:srgbClr val="869FB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 u="sng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https://konlpy-ko.readthedocs.io/ko/v0.4.3/</a:t>
            </a:r>
            <a:endParaRPr sz="1000">
              <a:solidFill>
                <a:srgbClr val="869FB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 u="sng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https://www.aitimes.com/news/articleView.html?idxno=47005</a:t>
            </a:r>
            <a:endParaRPr sz="1000">
              <a:solidFill>
                <a:srgbClr val="869FB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 u="sng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https://www.inflearn.com/course/12%EC%8B%9C%EA%B0%84-%ED%8C%8C%EC%9D%B4%EC%8D%AC-%ED%81%AC%EB%A1%A4%EB%A7%81</a:t>
            </a:r>
            <a:r>
              <a:rPr lang="es" sz="1000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rgbClr val="869FB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</a:rPr>
              <a:t>Presentation template by </a:t>
            </a:r>
            <a:r>
              <a:rPr b="1" lang="es" sz="1000">
                <a:solidFill>
                  <a:srgbClr val="869FB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endParaRPr b="1" sz="1000">
              <a:solidFill>
                <a:srgbClr val="869FB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" sz="1000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</a:rPr>
              <a:t>Icons by </a:t>
            </a:r>
            <a:r>
              <a:rPr b="1" lang="es" sz="1000">
                <a:solidFill>
                  <a:srgbClr val="869FB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endParaRPr b="1" sz="1000">
              <a:solidFill>
                <a:srgbClr val="869FB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" sz="1000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</a:rPr>
              <a:t>Images &amp; infographics by </a:t>
            </a:r>
            <a:r>
              <a:rPr b="1" lang="es" sz="1000">
                <a:solidFill>
                  <a:srgbClr val="869FB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rgbClr val="869FB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</a:rPr>
              <a:t>Pictures by </a:t>
            </a:r>
            <a:r>
              <a:rPr b="1" lang="es" sz="1000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</a:rPr>
              <a:t>Peoplecreations</a:t>
            </a:r>
            <a:r>
              <a:rPr lang="es" sz="1000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lang="es" sz="1000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</a:rPr>
              <a:t>Freepik</a:t>
            </a:r>
            <a:endParaRPr sz="1000">
              <a:solidFill>
                <a:srgbClr val="869FB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73"/>
          <p:cNvSpPr txBox="1"/>
          <p:nvPr/>
        </p:nvSpPr>
        <p:spPr>
          <a:xfrm>
            <a:off x="150" y="2017650"/>
            <a:ext cx="9144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55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rPr>
              <a:t>감사합니다.</a:t>
            </a:r>
            <a:endParaRPr b="1" i="1" sz="5500">
              <a:solidFill>
                <a:srgbClr val="1934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70" name="Google Shape;670;p73"/>
          <p:cNvCxnSpPr/>
          <p:nvPr/>
        </p:nvCxnSpPr>
        <p:spPr>
          <a:xfrm>
            <a:off x="2426125" y="3168838"/>
            <a:ext cx="1212900" cy="7500"/>
          </a:xfrm>
          <a:prstGeom prst="straightConnector1">
            <a:avLst/>
          </a:prstGeom>
          <a:noFill/>
          <a:ln cap="flat" cmpd="sng" w="38100">
            <a:solidFill>
              <a:srgbClr val="19344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74"/>
          <p:cNvSpPr txBox="1"/>
          <p:nvPr/>
        </p:nvSpPr>
        <p:spPr>
          <a:xfrm>
            <a:off x="0" y="2017650"/>
            <a:ext cx="9144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60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rPr>
              <a:t>QnA</a:t>
            </a:r>
            <a:endParaRPr b="1" i="1" sz="6000">
              <a:solidFill>
                <a:srgbClr val="1934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76" name="Google Shape;676;p74"/>
          <p:cNvCxnSpPr/>
          <p:nvPr/>
        </p:nvCxnSpPr>
        <p:spPr>
          <a:xfrm flipH="1" rot="10800000">
            <a:off x="3550100" y="3125838"/>
            <a:ext cx="1198500" cy="1200"/>
          </a:xfrm>
          <a:prstGeom prst="straightConnector1">
            <a:avLst/>
          </a:prstGeom>
          <a:noFill/>
          <a:ln cap="flat" cmpd="sng" w="38100">
            <a:solidFill>
              <a:srgbClr val="19344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/>
          <p:nvPr/>
        </p:nvSpPr>
        <p:spPr>
          <a:xfrm>
            <a:off x="5333575" y="125"/>
            <a:ext cx="3810300" cy="5143500"/>
          </a:xfrm>
          <a:prstGeom prst="rect">
            <a:avLst/>
          </a:prstGeom>
          <a:solidFill>
            <a:srgbClr val="435D7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3"/>
          <p:cNvSpPr txBox="1"/>
          <p:nvPr>
            <p:ph type="title"/>
          </p:nvPr>
        </p:nvSpPr>
        <p:spPr>
          <a:xfrm>
            <a:off x="355975" y="2412225"/>
            <a:ext cx="4248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800"/>
              <a:t>서비스 기획</a:t>
            </a:r>
            <a:endParaRPr i="1" sz="4800"/>
          </a:p>
        </p:txBody>
      </p:sp>
      <p:pic>
        <p:nvPicPr>
          <p:cNvPr id="221" name="Google Shape;221;p33"/>
          <p:cNvPicPr preferRelativeResize="0"/>
          <p:nvPr/>
        </p:nvPicPr>
        <p:blipFill rotWithShape="1">
          <a:blip r:embed="rId3">
            <a:alphaModFix amt="90000"/>
          </a:blip>
          <a:srcRect b="0" l="47471" r="658" t="0"/>
          <a:stretch/>
        </p:blipFill>
        <p:spPr>
          <a:xfrm>
            <a:off x="5454000" y="0"/>
            <a:ext cx="3690000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" name="Google Shape;222;p33"/>
          <p:cNvCxnSpPr/>
          <p:nvPr/>
        </p:nvCxnSpPr>
        <p:spPr>
          <a:xfrm>
            <a:off x="508075" y="3185363"/>
            <a:ext cx="1419600" cy="8400"/>
          </a:xfrm>
          <a:prstGeom prst="straightConnector1">
            <a:avLst/>
          </a:prstGeom>
          <a:noFill/>
          <a:ln cap="flat" cmpd="sng" w="38100">
            <a:solidFill>
              <a:srgbClr val="19344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/>
          <p:nvPr/>
        </p:nvSpPr>
        <p:spPr>
          <a:xfrm>
            <a:off x="6279325" y="1676000"/>
            <a:ext cx="2729100" cy="2278800"/>
          </a:xfrm>
          <a:prstGeom prst="rect">
            <a:avLst/>
          </a:prstGeom>
          <a:solidFill>
            <a:srgbClr val="CFD9E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4"/>
          <p:cNvSpPr/>
          <p:nvPr/>
        </p:nvSpPr>
        <p:spPr>
          <a:xfrm>
            <a:off x="135575" y="720800"/>
            <a:ext cx="6081000" cy="4274700"/>
          </a:xfrm>
          <a:prstGeom prst="rect">
            <a:avLst/>
          </a:prstGeom>
          <a:solidFill>
            <a:srgbClr val="CFD9E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4"/>
          <p:cNvSpPr txBox="1"/>
          <p:nvPr/>
        </p:nvSpPr>
        <p:spPr>
          <a:xfrm>
            <a:off x="0" y="20990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28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rPr>
              <a:t>서비스 기획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0" name="Google Shape;23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850" y="790050"/>
            <a:ext cx="5934099" cy="414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5249" y="1741750"/>
            <a:ext cx="2597251" cy="2147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/>
          <p:nvPr/>
        </p:nvSpPr>
        <p:spPr>
          <a:xfrm>
            <a:off x="982050" y="3518100"/>
            <a:ext cx="7179900" cy="13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일반적인 학습 방법 </a:t>
            </a:r>
            <a:r>
              <a:rPr lang="es" sz="13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s" sz="12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전 세계에서 세종학당을 통해 한국어와 한국 문화 공부</a:t>
            </a:r>
            <a:endParaRPr sz="12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→ 꾸준히 증가하여 15년간 약</a:t>
            </a:r>
            <a:r>
              <a:rPr lang="es" sz="12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110배 수강생 증가</a:t>
            </a:r>
            <a:r>
              <a:rPr lang="es" sz="12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&amp;</a:t>
            </a:r>
            <a:r>
              <a:rPr lang="es" sz="12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30만명이 넘는 외국인 한국어 능력 시험에 응시</a:t>
            </a:r>
            <a:endParaRPr sz="12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문제 제기 </a:t>
            </a:r>
            <a:r>
              <a:rPr lang="es" sz="13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s" sz="12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폭발적으로 늘어나는 한국어 수요 감당하기 어려움 </a:t>
            </a:r>
            <a:endParaRPr sz="12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→ 교원 공급 등 수요를 따라가지 못하고 있는 상황</a:t>
            </a:r>
            <a:endParaRPr sz="12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p35"/>
          <p:cNvSpPr txBox="1"/>
          <p:nvPr/>
        </p:nvSpPr>
        <p:spPr>
          <a:xfrm>
            <a:off x="0" y="20990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28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rPr>
              <a:t>서비스 기획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35"/>
          <p:cNvSpPr/>
          <p:nvPr/>
        </p:nvSpPr>
        <p:spPr>
          <a:xfrm>
            <a:off x="526500" y="684125"/>
            <a:ext cx="8091000" cy="2620800"/>
          </a:xfrm>
          <a:prstGeom prst="roundRect">
            <a:avLst>
              <a:gd fmla="val 0" name="adj"/>
            </a:avLst>
          </a:prstGeom>
          <a:solidFill>
            <a:srgbClr val="BAC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316" y="1052863"/>
            <a:ext cx="3355930" cy="188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1750" y="1052875"/>
            <a:ext cx="3851225" cy="188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36"/>
          <p:cNvGrpSpPr/>
          <p:nvPr/>
        </p:nvGrpSpPr>
        <p:grpSpPr>
          <a:xfrm>
            <a:off x="839664" y="1325456"/>
            <a:ext cx="7464649" cy="2174455"/>
            <a:chOff x="3354762" y="3246776"/>
            <a:chExt cx="925389" cy="467434"/>
          </a:xfrm>
        </p:grpSpPr>
        <p:grpSp>
          <p:nvGrpSpPr>
            <p:cNvPr id="246" name="Google Shape;246;p36"/>
            <p:cNvGrpSpPr/>
            <p:nvPr/>
          </p:nvGrpSpPr>
          <p:grpSpPr>
            <a:xfrm>
              <a:off x="3354762" y="3246776"/>
              <a:ext cx="178201" cy="467434"/>
              <a:chOff x="3354762" y="3246776"/>
              <a:chExt cx="178201" cy="467434"/>
            </a:xfrm>
          </p:grpSpPr>
          <p:sp>
            <p:nvSpPr>
              <p:cNvPr id="247" name="Google Shape;247;p36"/>
              <p:cNvSpPr/>
              <p:nvPr/>
            </p:nvSpPr>
            <p:spPr>
              <a:xfrm>
                <a:off x="3354762" y="3412243"/>
                <a:ext cx="178200" cy="136500"/>
              </a:xfrm>
              <a:prstGeom prst="rect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9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대상</a:t>
                </a:r>
                <a:endParaRPr sz="1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48" name="Google Shape;248;p36"/>
              <p:cNvSpPr/>
              <p:nvPr/>
            </p:nvSpPr>
            <p:spPr>
              <a:xfrm>
                <a:off x="3354764" y="3577710"/>
                <a:ext cx="178200" cy="136500"/>
              </a:xfrm>
              <a:prstGeom prst="rect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9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설명</a:t>
                </a:r>
                <a:endParaRPr sz="1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49" name="Google Shape;249;p36"/>
              <p:cNvSpPr/>
              <p:nvPr/>
            </p:nvSpPr>
            <p:spPr>
              <a:xfrm>
                <a:off x="3354763" y="3246776"/>
                <a:ext cx="178200" cy="136500"/>
              </a:xfrm>
              <a:prstGeom prst="rect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9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키워드</a:t>
                </a:r>
                <a:endParaRPr sz="1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50" name="Google Shape;250;p36"/>
            <p:cNvGrpSpPr/>
            <p:nvPr/>
          </p:nvGrpSpPr>
          <p:grpSpPr>
            <a:xfrm>
              <a:off x="3613851" y="3246776"/>
              <a:ext cx="666300" cy="467432"/>
              <a:chOff x="3613851" y="3246776"/>
              <a:chExt cx="666300" cy="467432"/>
            </a:xfrm>
          </p:grpSpPr>
          <p:sp>
            <p:nvSpPr>
              <p:cNvPr id="251" name="Google Shape;251;p36"/>
              <p:cNvSpPr/>
              <p:nvPr/>
            </p:nvSpPr>
            <p:spPr>
              <a:xfrm>
                <a:off x="3613851" y="3412243"/>
                <a:ext cx="666300" cy="136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s" sz="1800">
                    <a:solidFill>
                      <a:srgbClr val="262626"/>
                    </a:solidFill>
                    <a:latin typeface="Roboto"/>
                    <a:ea typeface="Roboto"/>
                    <a:cs typeface="Roboto"/>
                    <a:sym typeface="Roboto"/>
                  </a:rPr>
                  <a:t>한국어를 공부하는 외국인</a:t>
                </a:r>
                <a:endParaRPr sz="1800">
                  <a:solidFill>
                    <a:srgbClr val="262626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52" name="Google Shape;252;p36"/>
              <p:cNvSpPr/>
              <p:nvPr/>
            </p:nvSpPr>
            <p:spPr>
              <a:xfrm>
                <a:off x="3613851" y="3577708"/>
                <a:ext cx="666300" cy="136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800">
                    <a:solidFill>
                      <a:srgbClr val="262626"/>
                    </a:solidFill>
                    <a:latin typeface="Roboto"/>
                    <a:ea typeface="Roboto"/>
                    <a:cs typeface="Roboto"/>
                    <a:sym typeface="Roboto"/>
                  </a:rPr>
                  <a:t>외국인들을 위한 한국어 단계별 학습 AI 솔루션</a:t>
                </a:r>
                <a:endParaRPr sz="1800">
                  <a:solidFill>
                    <a:srgbClr val="262626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53" name="Google Shape;253;p36"/>
              <p:cNvSpPr/>
              <p:nvPr/>
            </p:nvSpPr>
            <p:spPr>
              <a:xfrm>
                <a:off x="3613852" y="3246776"/>
                <a:ext cx="662700" cy="136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800">
                    <a:solidFill>
                      <a:srgbClr val="262626"/>
                    </a:solidFill>
                    <a:latin typeface="Roboto"/>
                    <a:ea typeface="Roboto"/>
                    <a:cs typeface="Roboto"/>
                    <a:sym typeface="Roboto"/>
                  </a:rPr>
                  <a:t>뉴스, K-문화, 한국어 공부</a:t>
                </a:r>
                <a:endParaRPr sz="1800">
                  <a:solidFill>
                    <a:srgbClr val="262626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254" name="Google Shape;254;p36"/>
          <p:cNvSpPr txBox="1"/>
          <p:nvPr/>
        </p:nvSpPr>
        <p:spPr>
          <a:xfrm>
            <a:off x="409650" y="3565100"/>
            <a:ext cx="8324700" cy="12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Roboto"/>
                <a:ea typeface="Roboto"/>
                <a:cs typeface="Roboto"/>
                <a:sym typeface="Roboto"/>
              </a:rPr>
              <a:t>한국어 실력을 </a:t>
            </a:r>
            <a:r>
              <a:rPr b="1" lang="es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Level 1 ~ Level 3</a:t>
            </a:r>
            <a:r>
              <a:rPr b="1" lang="es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sz="1600">
                <a:latin typeface="Roboto"/>
                <a:ea typeface="Roboto"/>
                <a:cs typeface="Roboto"/>
                <a:sym typeface="Roboto"/>
              </a:rPr>
              <a:t>으로 단계를 나눔.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Roboto"/>
                <a:ea typeface="Roboto"/>
                <a:cs typeface="Roboto"/>
                <a:sym typeface="Roboto"/>
              </a:rPr>
              <a:t>학습자가 공부에 흥미를 잃지 않고,  한국어 실력이 증진될 수 있도록 솔루션</a:t>
            </a:r>
            <a:r>
              <a:rPr lang="es" sz="1600">
                <a:latin typeface="Roboto"/>
                <a:ea typeface="Roboto"/>
                <a:cs typeface="Roboto"/>
                <a:sym typeface="Roboto"/>
              </a:rPr>
              <a:t>을 제시.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36"/>
          <p:cNvSpPr txBox="1"/>
          <p:nvPr/>
        </p:nvSpPr>
        <p:spPr>
          <a:xfrm>
            <a:off x="0" y="20990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28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rPr>
              <a:t>서비스 기획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" name="Google Shape;260;p37"/>
          <p:cNvGraphicFramePr/>
          <p:nvPr/>
        </p:nvGraphicFramePr>
        <p:xfrm>
          <a:off x="4283238" y="1023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{C0F5FCFD-6B01-4E8B-833D-63D59E98B9D9}</a:tableStyleId>
              </a:tblPr>
              <a:tblGrid>
                <a:gridCol w="1381575"/>
                <a:gridCol w="2830000"/>
              </a:tblGrid>
              <a:tr h="598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5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활용 </a:t>
                      </a:r>
                      <a:endParaRPr sz="15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E606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E606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E606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34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E60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5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데이터</a:t>
                      </a:r>
                      <a:endParaRPr b="1" sz="13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E606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B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B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B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6"/>
                    </a:solidFill>
                  </a:tcPr>
                </a:tc>
              </a:tr>
              <a:tr h="717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" sz="15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문장 분류</a:t>
                      </a:r>
                      <a:endParaRPr b="1" sz="15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934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34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34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34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344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" sz="1500">
                          <a:solidFill>
                            <a:srgbClr val="19344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DACON</a:t>
                      </a:r>
                      <a:endParaRPr b="1" sz="1500" u="none" cap="none" strike="noStrike">
                        <a:solidFill>
                          <a:srgbClr val="19344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934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B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B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B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1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" sz="17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Level 1</a:t>
                      </a:r>
                      <a:endParaRPr b="1" sz="15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934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34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34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34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344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500">
                          <a:solidFill>
                            <a:srgbClr val="19344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K-pop 가사</a:t>
                      </a:r>
                      <a:endParaRPr b="1" sz="1500">
                        <a:solidFill>
                          <a:srgbClr val="19344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934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B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B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B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1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" sz="17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Level 2</a:t>
                      </a:r>
                      <a:endParaRPr b="1" sz="15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934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34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34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34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344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" sz="1500">
                          <a:solidFill>
                            <a:srgbClr val="19344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AI-Hub</a:t>
                      </a:r>
                      <a:endParaRPr b="1" sz="1500" u="none" cap="none" strike="noStrike">
                        <a:solidFill>
                          <a:srgbClr val="19344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934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B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B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B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1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" sz="17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Level 3</a:t>
                      </a:r>
                      <a:endParaRPr b="1" sz="15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934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34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34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34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344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" sz="1500">
                          <a:solidFill>
                            <a:srgbClr val="19344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Daum</a:t>
                      </a:r>
                      <a:endParaRPr b="1" sz="1500" u="none" cap="none" strike="noStrike">
                        <a:solidFill>
                          <a:srgbClr val="19344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934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B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B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B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1" name="Google Shape;261;p37"/>
          <p:cNvSpPr txBox="1"/>
          <p:nvPr/>
        </p:nvSpPr>
        <p:spPr>
          <a:xfrm>
            <a:off x="649186" y="670600"/>
            <a:ext cx="3325200" cy="13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" sz="1700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rPr>
              <a:t>Level</a:t>
            </a:r>
            <a:r>
              <a:rPr b="1" i="0" lang="es" sz="1700" u="none" cap="none" strike="noStrike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rPr>
              <a:t> 1</a:t>
            </a:r>
            <a:endParaRPr b="1" i="0" sz="1700" u="none" cap="none" strike="noStrike">
              <a:solidFill>
                <a:srgbClr val="A5B7C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500">
                <a:solidFill>
                  <a:srgbClr val="5F7D95"/>
                </a:solidFill>
                <a:latin typeface="Roboto"/>
                <a:ea typeface="Roboto"/>
                <a:cs typeface="Roboto"/>
                <a:sym typeface="Roboto"/>
              </a:rPr>
              <a:t>k-문화 인기 상승 </a:t>
            </a:r>
            <a:endParaRPr sz="1500">
              <a:solidFill>
                <a:srgbClr val="5F7D9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500">
                <a:solidFill>
                  <a:srgbClr val="5F7D95"/>
                </a:solidFill>
                <a:latin typeface="Roboto"/>
                <a:ea typeface="Roboto"/>
                <a:cs typeface="Roboto"/>
                <a:sym typeface="Roboto"/>
              </a:rPr>
              <a:t>→ k-pop 가사를 활용하여 공부</a:t>
            </a:r>
            <a:endParaRPr i="0" sz="1500" u="none" cap="none" strike="noStrike">
              <a:solidFill>
                <a:srgbClr val="5F7D9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37"/>
          <p:cNvSpPr txBox="1"/>
          <p:nvPr/>
        </p:nvSpPr>
        <p:spPr>
          <a:xfrm>
            <a:off x="649195" y="3197046"/>
            <a:ext cx="33252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" sz="17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rPr>
              <a:t>Level</a:t>
            </a:r>
            <a:r>
              <a:rPr b="1" i="0" lang="es" sz="1700" u="none" cap="none" strike="noStrik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s" sz="17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i="0" sz="1700" u="none" cap="none" strike="noStrike">
              <a:solidFill>
                <a:srgbClr val="19344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500">
                <a:solidFill>
                  <a:srgbClr val="5F7D95"/>
                </a:solidFill>
                <a:latin typeface="Roboto"/>
                <a:ea typeface="Roboto"/>
                <a:cs typeface="Roboto"/>
                <a:sym typeface="Roboto"/>
              </a:rPr>
              <a:t>뉴스를 이용한 스마트 학습 거의 無</a:t>
            </a:r>
            <a:endParaRPr sz="1500">
              <a:solidFill>
                <a:srgbClr val="5F7D9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500">
                <a:solidFill>
                  <a:srgbClr val="5F7D95"/>
                </a:solidFill>
                <a:latin typeface="Roboto"/>
                <a:ea typeface="Roboto"/>
                <a:cs typeface="Roboto"/>
                <a:sym typeface="Roboto"/>
              </a:rPr>
              <a:t>→ 뉴스 내용으로 공부하여 심화 공부</a:t>
            </a:r>
            <a:endParaRPr sz="1500">
              <a:solidFill>
                <a:srgbClr val="5F7D9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37"/>
          <p:cNvSpPr txBox="1"/>
          <p:nvPr/>
        </p:nvSpPr>
        <p:spPr>
          <a:xfrm>
            <a:off x="649184" y="2057194"/>
            <a:ext cx="3325200" cy="10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" sz="1700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Level</a:t>
            </a:r>
            <a:r>
              <a:rPr b="1" i="0" lang="es" sz="1700" u="none" cap="none" strike="noStrike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s" sz="1700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 i="0" sz="1700" u="none" cap="none" strike="noStrike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500">
                <a:solidFill>
                  <a:srgbClr val="5F7D95"/>
                </a:solidFill>
                <a:latin typeface="Roboto"/>
                <a:ea typeface="Roboto"/>
                <a:cs typeface="Roboto"/>
                <a:sym typeface="Roboto"/>
              </a:rPr>
              <a:t>일상 대화 공부는 필수</a:t>
            </a:r>
            <a:endParaRPr sz="1500">
              <a:solidFill>
                <a:srgbClr val="5F7D9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" sz="1500">
                <a:solidFill>
                  <a:srgbClr val="5F7D95"/>
                </a:solidFill>
                <a:latin typeface="Roboto"/>
                <a:ea typeface="Roboto"/>
                <a:cs typeface="Roboto"/>
                <a:sym typeface="Roboto"/>
              </a:rPr>
              <a:t>→ 일상 대화 형식을 공부</a:t>
            </a:r>
            <a:endParaRPr sz="1500">
              <a:solidFill>
                <a:srgbClr val="5F7D9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37"/>
          <p:cNvSpPr txBox="1"/>
          <p:nvPr/>
        </p:nvSpPr>
        <p:spPr>
          <a:xfrm>
            <a:off x="0" y="20990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28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rPr>
              <a:t>서비스 기획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busines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